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Merriweather" panose="00000500000000000000" pitchFamily="2" charset="0"/>
      <p:regular r:id="rId15"/>
      <p:bold r:id="rId16"/>
    </p:embeddedFont>
    <p:embeddedFont>
      <p:font typeface="Merriweather Bold" panose="00000800000000000000" pitchFamily="2"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9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32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mailto:pmitra620@gmail.com"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344722" y="674370"/>
            <a:ext cx="7427357" cy="3065145"/>
          </a:xfrm>
          <a:prstGeom prst="rect">
            <a:avLst/>
          </a:prstGeom>
          <a:noFill/>
          <a:ln/>
        </p:spPr>
        <p:txBody>
          <a:bodyPr wrap="square" lIns="0" tIns="0" rIns="0" bIns="0" rtlCol="0" anchor="t"/>
          <a:lstStyle/>
          <a:p>
            <a:pPr marL="0" indent="0" algn="l">
              <a:lnSpc>
                <a:spcPts val="6000"/>
              </a:lnSpc>
              <a:buNone/>
            </a:pPr>
            <a:r>
              <a:rPr lang="en-US" sz="4800" dirty="0">
                <a:solidFill>
                  <a:srgbClr val="F5F0F0"/>
                </a:solidFill>
                <a:latin typeface="Merriweather" pitchFamily="34" charset="0"/>
                <a:ea typeface="Merriweather" pitchFamily="34" charset="-122"/>
                <a:cs typeface="Merriweather" pitchFamily="34" charset="-120"/>
              </a:rPr>
              <a:t>Unlocking Mobile Market Trends: A Data-Driven Analysis for Decision-Makers</a:t>
            </a:r>
            <a:endParaRPr lang="en-US" sz="4800" dirty="0"/>
          </a:p>
        </p:txBody>
      </p:sp>
      <p:sp>
        <p:nvSpPr>
          <p:cNvPr id="4" name="Text 1"/>
          <p:cNvSpPr/>
          <p:nvPr/>
        </p:nvSpPr>
        <p:spPr>
          <a:xfrm>
            <a:off x="6344722" y="4107299"/>
            <a:ext cx="7427357" cy="2629061"/>
          </a:xfrm>
          <a:prstGeom prst="rect">
            <a:avLst/>
          </a:prstGeom>
          <a:noFill/>
          <a:ln/>
        </p:spPr>
        <p:txBody>
          <a:bodyPr wrap="square" lIns="0" tIns="0" rIns="0" bIns="0" rtlCol="0" anchor="t"/>
          <a:lstStyle/>
          <a:p>
            <a:pPr marL="0" indent="0" algn="l">
              <a:lnSpc>
                <a:spcPts val="3050"/>
              </a:lnSpc>
              <a:buNone/>
            </a:pPr>
            <a:r>
              <a:rPr lang="en-US" dirty="0">
                <a:solidFill>
                  <a:srgbClr val="E2E6E9"/>
                </a:solidFill>
                <a:latin typeface="Merriweather" pitchFamily="34" charset="0"/>
                <a:ea typeface="Merriweather" pitchFamily="34" charset="-122"/>
                <a:cs typeface="Merriweather" pitchFamily="34" charset="-120"/>
              </a:rPr>
              <a:t>This presentation offers a deep dive into the Indian mobile market, leveraging comprehensive data from Flipkart. across various price segments, and the most common mobile specifications. Our goal is to provide actionable insights for business analysts and decision-makers, facilitating informed strategic planning and product development.</a:t>
            </a:r>
            <a:endParaRPr lang="en-US" dirty="0"/>
          </a:p>
        </p:txBody>
      </p:sp>
      <p:sp>
        <p:nvSpPr>
          <p:cNvPr id="5" name="Shape 2"/>
          <p:cNvSpPr/>
          <p:nvPr/>
        </p:nvSpPr>
        <p:spPr>
          <a:xfrm>
            <a:off x="6329482" y="6828511"/>
            <a:ext cx="392311" cy="392311"/>
          </a:xfrm>
          <a:prstGeom prst="roundRect">
            <a:avLst>
              <a:gd name="adj" fmla="val 23305708"/>
            </a:avLst>
          </a:prstGeom>
          <a:noFill/>
          <a:ln w="7620">
            <a:solidFill>
              <a:srgbClr val="4D4D51"/>
            </a:solidFill>
            <a:prstDash val="solid"/>
          </a:ln>
        </p:spPr>
      </p:sp>
      <p:pic>
        <p:nvPicPr>
          <p:cNvPr id="6" name="Image 1" descr="preencoded.png"/>
          <p:cNvPicPr>
            <a:picLocks noChangeAspect="1"/>
          </p:cNvPicPr>
          <p:nvPr/>
        </p:nvPicPr>
        <p:blipFill>
          <a:blip r:embed="rId4"/>
          <a:stretch>
            <a:fillRect/>
          </a:stretch>
        </p:blipFill>
        <p:spPr>
          <a:xfrm>
            <a:off x="6344722" y="6854129"/>
            <a:ext cx="377071" cy="377071"/>
          </a:xfrm>
          <a:prstGeom prst="rect">
            <a:avLst/>
          </a:prstGeom>
        </p:spPr>
      </p:pic>
      <p:sp>
        <p:nvSpPr>
          <p:cNvPr id="7" name="Text 3"/>
          <p:cNvSpPr/>
          <p:nvPr/>
        </p:nvSpPr>
        <p:spPr>
          <a:xfrm>
            <a:off x="6800824" y="6828511"/>
            <a:ext cx="5547769" cy="1032311"/>
          </a:xfrm>
          <a:prstGeom prst="rect">
            <a:avLst/>
          </a:prstGeom>
          <a:noFill/>
          <a:ln/>
        </p:spPr>
        <p:txBody>
          <a:bodyPr wrap="none" lIns="0" tIns="0" rIns="0" bIns="0" rtlCol="0" anchor="t"/>
          <a:lstStyle/>
          <a:p>
            <a:pPr marL="0" indent="0" algn="l">
              <a:lnSpc>
                <a:spcPts val="3350"/>
              </a:lnSpc>
              <a:buNone/>
            </a:pPr>
            <a:r>
              <a:rPr lang="en-US" sz="2400" b="1" dirty="0">
                <a:solidFill>
                  <a:srgbClr val="E2E6E9"/>
                </a:solidFill>
                <a:latin typeface="Merriweather Bold" pitchFamily="34" charset="0"/>
                <a:ea typeface="Merriweather Bold" pitchFamily="34" charset="-122"/>
                <a:cs typeface="Merriweather Bold" pitchFamily="34" charset="-120"/>
              </a:rPr>
              <a:t> Purushottam Mitra</a:t>
            </a:r>
          </a:p>
          <a:p>
            <a:pPr marL="0" indent="0" algn="l">
              <a:lnSpc>
                <a:spcPts val="3350"/>
              </a:lnSpc>
              <a:buNone/>
            </a:pPr>
            <a:r>
              <a:rPr lang="en-US" sz="2400" b="1" dirty="0">
                <a:solidFill>
                  <a:srgbClr val="E2E6E9"/>
                </a:solidFill>
                <a:latin typeface="Merriweather Bold" pitchFamily="34" charset="0"/>
              </a:rPr>
              <a:t>E-mail: </a:t>
            </a:r>
            <a:r>
              <a:rPr lang="en-US" sz="2400" b="1" dirty="0">
                <a:solidFill>
                  <a:srgbClr val="E2E6E9"/>
                </a:solidFill>
                <a:latin typeface="Merriweather Bold" pitchFamily="34" charset="0"/>
                <a:hlinkClick r:id="rId5"/>
              </a:rPr>
              <a:t>pmitra620@gmail.com</a:t>
            </a:r>
            <a:endParaRPr lang="en-US" sz="2400" b="1" dirty="0">
              <a:solidFill>
                <a:srgbClr val="E2E6E9"/>
              </a:solidFill>
              <a:latin typeface="Merriweather Bold" pitchFamily="34" charset="0"/>
            </a:endParaRPr>
          </a:p>
          <a:p>
            <a:pPr marL="0" indent="0" algn="l">
              <a:lnSpc>
                <a:spcPts val="3350"/>
              </a:lnSpc>
              <a:buNone/>
            </a:pPr>
            <a:r>
              <a:rPr lang="en-US" sz="2400" b="1" dirty="0">
                <a:solidFill>
                  <a:srgbClr val="E2E6E9"/>
                </a:solidFill>
                <a:latin typeface="Merriweather Bold" pitchFamily="34" charset="0"/>
              </a:rPr>
              <a:t>Ph. No. +91-7002429620</a:t>
            </a:r>
          </a:p>
          <a:p>
            <a:pPr marL="0" indent="0" algn="l">
              <a:lnSpc>
                <a:spcPts val="3350"/>
              </a:lnSpc>
              <a:buNone/>
            </a:pP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97324" y="390763"/>
            <a:ext cx="9938266" cy="444103"/>
          </a:xfrm>
          <a:prstGeom prst="rect">
            <a:avLst/>
          </a:prstGeom>
          <a:noFill/>
          <a:ln/>
        </p:spPr>
        <p:txBody>
          <a:bodyPr wrap="none" lIns="0" tIns="0" rIns="0" bIns="0" rtlCol="0" anchor="t"/>
          <a:lstStyle/>
          <a:p>
            <a:pPr marL="0" indent="0" algn="l">
              <a:lnSpc>
                <a:spcPts val="3450"/>
              </a:lnSpc>
              <a:buNone/>
            </a:pPr>
            <a:r>
              <a:rPr lang="en-US" sz="2750" dirty="0">
                <a:solidFill>
                  <a:srgbClr val="F5F0F0"/>
                </a:solidFill>
                <a:latin typeface="Merriweather" pitchFamily="34" charset="0"/>
                <a:ea typeface="Merriweather" pitchFamily="34" charset="-122"/>
                <a:cs typeface="Merriweather" pitchFamily="34" charset="-120"/>
              </a:rPr>
              <a:t>Demystifying Price Segments in the Indian Mobile Market</a:t>
            </a:r>
            <a:endParaRPr lang="en-US" sz="2750" dirty="0"/>
          </a:p>
        </p:txBody>
      </p:sp>
      <p:sp>
        <p:nvSpPr>
          <p:cNvPr id="4" name="Shape 1"/>
          <p:cNvSpPr/>
          <p:nvPr/>
        </p:nvSpPr>
        <p:spPr>
          <a:xfrm>
            <a:off x="3985855" y="8612981"/>
            <a:ext cx="142042" cy="142042"/>
          </a:xfrm>
          <a:prstGeom prst="roundRect">
            <a:avLst>
              <a:gd name="adj" fmla="val 12875"/>
            </a:avLst>
          </a:prstGeom>
          <a:solidFill>
            <a:srgbClr val="00296B"/>
          </a:solidFill>
          <a:ln/>
        </p:spPr>
      </p:sp>
      <p:sp>
        <p:nvSpPr>
          <p:cNvPr id="5" name="Text 2"/>
          <p:cNvSpPr/>
          <p:nvPr/>
        </p:nvSpPr>
        <p:spPr>
          <a:xfrm>
            <a:off x="4188857" y="8612981"/>
            <a:ext cx="752118" cy="142042"/>
          </a:xfrm>
          <a:prstGeom prst="rect">
            <a:avLst/>
          </a:prstGeom>
          <a:noFill/>
          <a:ln/>
        </p:spPr>
        <p:txBody>
          <a:bodyPr wrap="none" lIns="0" tIns="0" rIns="0" bIns="0" rtlCol="0" anchor="t"/>
          <a:lstStyle/>
          <a:p>
            <a:pPr marL="0" indent="0" algn="l">
              <a:lnSpc>
                <a:spcPts val="1100"/>
              </a:lnSpc>
              <a:buNone/>
            </a:pPr>
            <a:r>
              <a:rPr lang="en-US" sz="1100" dirty="0">
                <a:solidFill>
                  <a:srgbClr val="E2E6E9"/>
                </a:solidFill>
                <a:latin typeface="Merriweather" pitchFamily="34" charset="0"/>
                <a:ea typeface="Merriweather" pitchFamily="34" charset="-122"/>
                <a:cs typeface="Merriweather" pitchFamily="34" charset="-120"/>
              </a:rPr>
              <a:t>Low Range</a:t>
            </a:r>
            <a:endParaRPr lang="en-US" sz="1100" dirty="0"/>
          </a:p>
        </p:txBody>
      </p:sp>
      <p:sp>
        <p:nvSpPr>
          <p:cNvPr id="6" name="Shape 3"/>
          <p:cNvSpPr/>
          <p:nvPr/>
        </p:nvSpPr>
        <p:spPr>
          <a:xfrm>
            <a:off x="6847999" y="8612981"/>
            <a:ext cx="142042" cy="142042"/>
          </a:xfrm>
          <a:prstGeom prst="roundRect">
            <a:avLst>
              <a:gd name="adj" fmla="val 12875"/>
            </a:avLst>
          </a:prstGeom>
          <a:solidFill>
            <a:srgbClr val="0059E9"/>
          </a:solidFill>
          <a:ln/>
        </p:spPr>
      </p:sp>
      <p:sp>
        <p:nvSpPr>
          <p:cNvPr id="7" name="Text 4"/>
          <p:cNvSpPr/>
          <p:nvPr/>
        </p:nvSpPr>
        <p:spPr>
          <a:xfrm>
            <a:off x="7051000" y="8612981"/>
            <a:ext cx="731282" cy="142042"/>
          </a:xfrm>
          <a:prstGeom prst="rect">
            <a:avLst/>
          </a:prstGeom>
          <a:noFill/>
          <a:ln/>
        </p:spPr>
        <p:txBody>
          <a:bodyPr wrap="none" lIns="0" tIns="0" rIns="0" bIns="0" rtlCol="0" anchor="t"/>
          <a:lstStyle/>
          <a:p>
            <a:pPr marL="0" indent="0" algn="l">
              <a:lnSpc>
                <a:spcPts val="1100"/>
              </a:lnSpc>
              <a:buNone/>
            </a:pPr>
            <a:r>
              <a:rPr lang="en-US" sz="1100" dirty="0">
                <a:solidFill>
                  <a:srgbClr val="E2E6E9"/>
                </a:solidFill>
                <a:latin typeface="Merriweather" pitchFamily="34" charset="0"/>
                <a:ea typeface="Merriweather" pitchFamily="34" charset="-122"/>
                <a:cs typeface="Merriweather" pitchFamily="34" charset="-120"/>
              </a:rPr>
              <a:t>Mid Range</a:t>
            </a:r>
            <a:endParaRPr lang="en-US" sz="1100" dirty="0"/>
          </a:p>
        </p:txBody>
      </p:sp>
      <p:sp>
        <p:nvSpPr>
          <p:cNvPr id="8" name="Shape 5"/>
          <p:cNvSpPr/>
          <p:nvPr/>
        </p:nvSpPr>
        <p:spPr>
          <a:xfrm>
            <a:off x="9689425" y="8612981"/>
            <a:ext cx="142042" cy="142042"/>
          </a:xfrm>
          <a:prstGeom prst="roundRect">
            <a:avLst>
              <a:gd name="adj" fmla="val 12875"/>
            </a:avLst>
          </a:prstGeom>
          <a:solidFill>
            <a:srgbClr val="68A2FF"/>
          </a:solidFill>
          <a:ln/>
        </p:spPr>
      </p:sp>
      <p:sp>
        <p:nvSpPr>
          <p:cNvPr id="9" name="Text 6"/>
          <p:cNvSpPr/>
          <p:nvPr/>
        </p:nvSpPr>
        <p:spPr>
          <a:xfrm>
            <a:off x="9892427" y="8612981"/>
            <a:ext cx="639723" cy="142042"/>
          </a:xfrm>
          <a:prstGeom prst="rect">
            <a:avLst/>
          </a:prstGeom>
          <a:noFill/>
          <a:ln/>
        </p:spPr>
        <p:txBody>
          <a:bodyPr wrap="none" lIns="0" tIns="0" rIns="0" bIns="0" rtlCol="0" anchor="t"/>
          <a:lstStyle/>
          <a:p>
            <a:pPr marL="0" indent="0" algn="l">
              <a:lnSpc>
                <a:spcPts val="1100"/>
              </a:lnSpc>
              <a:buNone/>
            </a:pPr>
            <a:r>
              <a:rPr lang="en-US" sz="1100" dirty="0">
                <a:solidFill>
                  <a:srgbClr val="E2E6E9"/>
                </a:solidFill>
                <a:latin typeface="Merriweather" pitchFamily="34" charset="0"/>
                <a:ea typeface="Merriweather" pitchFamily="34" charset="-122"/>
                <a:cs typeface="Merriweather" pitchFamily="34" charset="-120"/>
              </a:rPr>
              <a:t>Premium</a:t>
            </a:r>
            <a:endParaRPr lang="en-US" sz="1100" dirty="0"/>
          </a:p>
        </p:txBody>
      </p:sp>
      <p:sp>
        <p:nvSpPr>
          <p:cNvPr id="10" name="Text 7"/>
          <p:cNvSpPr/>
          <p:nvPr/>
        </p:nvSpPr>
        <p:spPr>
          <a:xfrm>
            <a:off x="497324" y="8914805"/>
            <a:ext cx="13635752" cy="682228"/>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Our analysis categorizes mobile phones into three distinct price segments: Low Range (less than ₹10,000), Mid Range (₹10,000 – ₹19,999), and Premium (₹20,000 and above). The data reveals a near-even distribution across the Mid Range and Premium segments, each commanding over 1,100 product listings. While the Low Range segment holds a significant 28% share, the market's heart lies in the higher tiers, indicating strong consumer purchasing power for more feature-rich devices.</a:t>
            </a:r>
            <a:endParaRPr lang="en-US" sz="1100" dirty="0"/>
          </a:p>
        </p:txBody>
      </p:sp>
      <p:pic>
        <p:nvPicPr>
          <p:cNvPr id="12" name="Picture 11">
            <a:extLst>
              <a:ext uri="{FF2B5EF4-FFF2-40B4-BE49-F238E27FC236}">
                <a16:creationId xmlns:a16="http://schemas.microsoft.com/office/drawing/2014/main" id="{087E38E5-613E-4E33-9798-098B2859038F}"/>
              </a:ext>
            </a:extLst>
          </p:cNvPr>
          <p:cNvPicPr>
            <a:picLocks noChangeAspect="1"/>
          </p:cNvPicPr>
          <p:nvPr/>
        </p:nvPicPr>
        <p:blipFill>
          <a:blip r:embed="rId3"/>
          <a:stretch>
            <a:fillRect/>
          </a:stretch>
        </p:blipFill>
        <p:spPr>
          <a:xfrm>
            <a:off x="629789" y="2264908"/>
            <a:ext cx="6996216" cy="3582099"/>
          </a:xfrm>
          <a:prstGeom prst="rect">
            <a:avLst/>
          </a:prstGeom>
        </p:spPr>
      </p:pic>
      <p:sp>
        <p:nvSpPr>
          <p:cNvPr id="15" name="Text 9">
            <a:extLst>
              <a:ext uri="{FF2B5EF4-FFF2-40B4-BE49-F238E27FC236}">
                <a16:creationId xmlns:a16="http://schemas.microsoft.com/office/drawing/2014/main" id="{DD5E7ACD-327F-4186-8036-AEF229668526}"/>
              </a:ext>
            </a:extLst>
          </p:cNvPr>
          <p:cNvSpPr/>
          <p:nvPr/>
        </p:nvSpPr>
        <p:spPr>
          <a:xfrm>
            <a:off x="817364" y="6538492"/>
            <a:ext cx="13198554" cy="1308735"/>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 Insight: The market is almost evenly distributed between Mid Range and Premium.</a:t>
            </a:r>
          </a:p>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                        Low-range devices still represent a significant share (~28%). </a:t>
            </a:r>
            <a:endParaRPr lang="en-US" sz="1600" dirty="0"/>
          </a:p>
        </p:txBody>
      </p:sp>
      <p:sp>
        <p:nvSpPr>
          <p:cNvPr id="19" name="TextBox 18">
            <a:extLst>
              <a:ext uri="{FF2B5EF4-FFF2-40B4-BE49-F238E27FC236}">
                <a16:creationId xmlns:a16="http://schemas.microsoft.com/office/drawing/2014/main" id="{0BD33672-011D-42C1-A176-9F708972F107}"/>
              </a:ext>
            </a:extLst>
          </p:cNvPr>
          <p:cNvSpPr txBox="1"/>
          <p:nvPr/>
        </p:nvSpPr>
        <p:spPr>
          <a:xfrm>
            <a:off x="8221211" y="2264908"/>
            <a:ext cx="5310232" cy="4031873"/>
          </a:xfrm>
          <a:prstGeom prst="rect">
            <a:avLst/>
          </a:prstGeom>
          <a:noFill/>
        </p:spPr>
        <p:txBody>
          <a:bodyPr wrap="square">
            <a:spAutoFit/>
          </a:bodyPr>
          <a:lstStyle/>
          <a:p>
            <a:r>
              <a:rPr lang="en-US" sz="1600" dirty="0">
                <a:solidFill>
                  <a:srgbClr val="E2E6E9"/>
                </a:solidFill>
                <a:latin typeface="Merriweather" pitchFamily="34" charset="0"/>
                <a:ea typeface="Merriweather" pitchFamily="34" charset="-122"/>
                <a:cs typeface="Merriweather" pitchFamily="34" charset="-120"/>
              </a:rPr>
              <a:t>I have divided mobile phones into four price-based segments using their selling price. </a:t>
            </a:r>
          </a:p>
          <a:p>
            <a:endParaRPr lang="en-US" sz="1600" dirty="0">
              <a:solidFill>
                <a:srgbClr val="E2E6E9"/>
              </a:solidFill>
              <a:latin typeface="Merriweather" pitchFamily="34" charset="0"/>
              <a:ea typeface="Merriweather" pitchFamily="34" charset="-122"/>
              <a:cs typeface="Merriweather" pitchFamily="34" charset="-120"/>
            </a:endParaRPr>
          </a:p>
          <a:p>
            <a:r>
              <a:rPr lang="en-US" sz="1600" dirty="0">
                <a:solidFill>
                  <a:srgbClr val="E2E6E9"/>
                </a:solidFill>
                <a:latin typeface="Merriweather" pitchFamily="34" charset="0"/>
                <a:ea typeface="Merriweather" pitchFamily="34" charset="-122"/>
                <a:cs typeface="Merriweather" pitchFamily="34" charset="-120"/>
              </a:rPr>
              <a:t>Phones priced up to ₹10,000 are labeled Budget,</a:t>
            </a:r>
          </a:p>
          <a:p>
            <a:endParaRPr lang="en-US" sz="1600" dirty="0">
              <a:solidFill>
                <a:srgbClr val="E2E6E9"/>
              </a:solidFill>
              <a:latin typeface="Merriweather" pitchFamily="34" charset="0"/>
              <a:ea typeface="Merriweather" pitchFamily="34" charset="-122"/>
              <a:cs typeface="Merriweather" pitchFamily="34" charset="-120"/>
            </a:endParaRPr>
          </a:p>
          <a:p>
            <a:r>
              <a:rPr lang="en-US" sz="1600" dirty="0">
                <a:solidFill>
                  <a:srgbClr val="E2E6E9"/>
                </a:solidFill>
                <a:latin typeface="Merriweather" pitchFamily="34" charset="0"/>
                <a:ea typeface="Merriweather" pitchFamily="34" charset="-122"/>
                <a:cs typeface="Merriweather" pitchFamily="34" charset="-120"/>
              </a:rPr>
              <a:t>those between ₹10,001 and ₹29,999 are Mid Range, </a:t>
            </a:r>
          </a:p>
          <a:p>
            <a:endParaRPr lang="en-US" sz="1600" dirty="0">
              <a:solidFill>
                <a:srgbClr val="E2E6E9"/>
              </a:solidFill>
              <a:latin typeface="Merriweather" pitchFamily="34" charset="0"/>
              <a:ea typeface="Merriweather" pitchFamily="34" charset="-122"/>
              <a:cs typeface="Merriweather" pitchFamily="34" charset="-120"/>
            </a:endParaRPr>
          </a:p>
          <a:p>
            <a:r>
              <a:rPr lang="en-US" sz="1600" dirty="0">
                <a:solidFill>
                  <a:srgbClr val="E2E6E9"/>
                </a:solidFill>
                <a:latin typeface="Merriweather" pitchFamily="34" charset="0"/>
                <a:ea typeface="Merriweather" pitchFamily="34" charset="-122"/>
                <a:cs typeface="Merriweather" pitchFamily="34" charset="-120"/>
              </a:rPr>
              <a:t>prices from ₹30,000 to ₹49,999 are Premium, </a:t>
            </a:r>
          </a:p>
          <a:p>
            <a:endParaRPr lang="en-US" sz="1600" dirty="0">
              <a:solidFill>
                <a:srgbClr val="E2E6E9"/>
              </a:solidFill>
              <a:latin typeface="Merriweather" pitchFamily="34" charset="0"/>
              <a:ea typeface="Merriweather" pitchFamily="34" charset="-122"/>
              <a:cs typeface="Merriweather" pitchFamily="34" charset="-120"/>
            </a:endParaRPr>
          </a:p>
          <a:p>
            <a:r>
              <a:rPr lang="en-US" sz="1600" dirty="0">
                <a:solidFill>
                  <a:srgbClr val="E2E6E9"/>
                </a:solidFill>
                <a:latin typeface="Merriweather" pitchFamily="34" charset="0"/>
                <a:ea typeface="Merriweather" pitchFamily="34" charset="-122"/>
                <a:cs typeface="Merriweather" pitchFamily="34" charset="-120"/>
              </a:rPr>
              <a:t>and anything ₹50,000 or above falls under the Luxury segment. </a:t>
            </a:r>
          </a:p>
          <a:p>
            <a:endParaRPr lang="en-US" sz="1600" dirty="0">
              <a:solidFill>
                <a:srgbClr val="E2E6E9"/>
              </a:solidFill>
              <a:latin typeface="Merriweather" pitchFamily="34" charset="0"/>
              <a:ea typeface="Merriweather" pitchFamily="34" charset="-122"/>
              <a:cs typeface="Merriweather" pitchFamily="34" charset="-120"/>
            </a:endParaRPr>
          </a:p>
          <a:p>
            <a:r>
              <a:rPr lang="en-US" sz="1600" dirty="0">
                <a:solidFill>
                  <a:srgbClr val="E2E6E9"/>
                </a:solidFill>
                <a:latin typeface="Merriweather" pitchFamily="34" charset="0"/>
                <a:ea typeface="Merriweather" pitchFamily="34" charset="-122"/>
                <a:cs typeface="Merriweather" pitchFamily="34" charset="-120"/>
              </a:rPr>
              <a:t>This segmentation helps in analyzing product distribution and customer targeting across different price levels</a:t>
            </a:r>
            <a:endParaRPr lang="en-IN"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97324" y="390763"/>
            <a:ext cx="9718358" cy="444103"/>
          </a:xfrm>
          <a:prstGeom prst="rect">
            <a:avLst/>
          </a:prstGeom>
          <a:noFill/>
          <a:ln/>
        </p:spPr>
        <p:txBody>
          <a:bodyPr wrap="none" lIns="0" tIns="0" rIns="0" bIns="0" rtlCol="0" anchor="t"/>
          <a:lstStyle/>
          <a:p>
            <a:pPr marL="0" indent="0" algn="l">
              <a:lnSpc>
                <a:spcPts val="3450"/>
              </a:lnSpc>
              <a:buNone/>
            </a:pPr>
            <a:r>
              <a:rPr lang="en-US" sz="2750" dirty="0">
                <a:solidFill>
                  <a:srgbClr val="F5F0F0"/>
                </a:solidFill>
                <a:latin typeface="Merriweather" pitchFamily="34" charset="0"/>
                <a:ea typeface="Merriweather" pitchFamily="34" charset="-122"/>
                <a:cs typeface="Merriweather" pitchFamily="34" charset="-120"/>
              </a:rPr>
              <a:t>Brand Dominance: Who Leads the Indian Mobile Market?</a:t>
            </a:r>
            <a:endParaRPr lang="en-US" sz="2750" dirty="0"/>
          </a:p>
        </p:txBody>
      </p:sp>
      <p:pic>
        <p:nvPicPr>
          <p:cNvPr id="3" name="Image 0" descr="preencoded.png"/>
          <p:cNvPicPr>
            <a:picLocks noChangeAspect="1"/>
          </p:cNvPicPr>
          <p:nvPr/>
        </p:nvPicPr>
        <p:blipFill>
          <a:blip r:embed="rId3"/>
          <a:stretch>
            <a:fillRect/>
          </a:stretch>
        </p:blipFill>
        <p:spPr>
          <a:xfrm>
            <a:off x="497324" y="1119068"/>
            <a:ext cx="13635752" cy="6372301"/>
          </a:xfrm>
          <a:prstGeom prst="rect">
            <a:avLst/>
          </a:prstGeom>
        </p:spPr>
      </p:pic>
      <p:sp>
        <p:nvSpPr>
          <p:cNvPr id="4" name="Text 1"/>
          <p:cNvSpPr/>
          <p:nvPr/>
        </p:nvSpPr>
        <p:spPr>
          <a:xfrm>
            <a:off x="497324" y="8914805"/>
            <a:ext cx="13635752" cy="682228"/>
          </a:xfrm>
          <a:prstGeom prst="rect">
            <a:avLst/>
          </a:prstGeom>
          <a:noFill/>
          <a:ln/>
        </p:spPr>
        <p:txBody>
          <a:bodyPr wrap="square" lIns="0" tIns="0" rIns="0" bIns="0" rtlCol="0" anchor="t"/>
          <a:lstStyle/>
          <a:p>
            <a:pPr marL="0" indent="0" algn="l">
              <a:lnSpc>
                <a:spcPts val="1750"/>
              </a:lnSpc>
              <a:buNone/>
            </a:pPr>
            <a:r>
              <a:rPr lang="en-US" sz="1100" dirty="0">
                <a:solidFill>
                  <a:srgbClr val="E2E6E9"/>
                </a:solidFill>
                <a:latin typeface="Merriweather" pitchFamily="34" charset="0"/>
                <a:ea typeface="Merriweather" pitchFamily="34" charset="-122"/>
                <a:cs typeface="Merriweather" pitchFamily="34" charset="-120"/>
              </a:rPr>
              <a:t>Samsung firmly holds the top position in the Indian mobile market, offering the most extensive product catalog with 719 distinct models. This widespread offering positions Samsung as a dominant force. Following Samsung, Apple and realme demonstrate strong product lineups, contributing significantly to market variety. This diversity in brand offerings underscores a competitive landscape, with major players vying for consumer attention across various segments.</a:t>
            </a:r>
            <a:endParaRPr lang="en-US" sz="1100" dirty="0"/>
          </a:p>
        </p:txBody>
      </p:sp>
      <p:sp>
        <p:nvSpPr>
          <p:cNvPr id="6" name="TextBox 5">
            <a:extLst>
              <a:ext uri="{FF2B5EF4-FFF2-40B4-BE49-F238E27FC236}">
                <a16:creationId xmlns:a16="http://schemas.microsoft.com/office/drawing/2014/main" id="{6940B7CE-97A3-4AD5-BAB1-6455F9444A96}"/>
              </a:ext>
            </a:extLst>
          </p:cNvPr>
          <p:cNvSpPr txBox="1"/>
          <p:nvPr/>
        </p:nvSpPr>
        <p:spPr>
          <a:xfrm>
            <a:off x="7046752" y="5268015"/>
            <a:ext cx="7315200" cy="1070165"/>
          </a:xfrm>
          <a:prstGeom prst="rect">
            <a:avLst/>
          </a:prstGeom>
          <a:noFill/>
        </p:spPr>
        <p:txBody>
          <a:bodyPr wrap="square">
            <a:spAutoFit/>
          </a:bodyPr>
          <a:lstStyle/>
          <a:p>
            <a:pPr>
              <a:lnSpc>
                <a:spcPts val="2550"/>
              </a:lnSpc>
            </a:pPr>
            <a:r>
              <a:rPr lang="en-US" b="1" dirty="0"/>
              <a:t>🔍 </a:t>
            </a:r>
            <a:r>
              <a:rPr lang="en-US" sz="1600" dirty="0">
                <a:solidFill>
                  <a:srgbClr val="E2E6E9"/>
                </a:solidFill>
                <a:latin typeface="Merriweather" pitchFamily="34" charset="0"/>
              </a:rPr>
              <a:t>Insight:</a:t>
            </a:r>
          </a:p>
          <a:p>
            <a:pPr>
              <a:lnSpc>
                <a:spcPts val="2550"/>
              </a:lnSpc>
            </a:pPr>
            <a:r>
              <a:rPr lang="en-US" sz="1600" dirty="0">
                <a:solidFill>
                  <a:srgbClr val="E2E6E9"/>
                </a:solidFill>
                <a:latin typeface="Merriweather" pitchFamily="34" charset="0"/>
              </a:rPr>
              <a:t>Samsung dominates with the widest catalog across segments.</a:t>
            </a:r>
          </a:p>
          <a:p>
            <a:pPr>
              <a:lnSpc>
                <a:spcPts val="2550"/>
              </a:lnSpc>
            </a:pPr>
            <a:r>
              <a:rPr lang="en-US" sz="1600" dirty="0">
                <a:solidFill>
                  <a:srgbClr val="E2E6E9"/>
                </a:solidFill>
                <a:latin typeface="Merriweather" pitchFamily="34" charset="0"/>
              </a:rPr>
              <a:t>Brands like Apple and </a:t>
            </a:r>
            <a:r>
              <a:rPr lang="en-US" sz="1600" dirty="0" err="1">
                <a:solidFill>
                  <a:srgbClr val="E2E6E9"/>
                </a:solidFill>
                <a:latin typeface="Merriweather" pitchFamily="34" charset="0"/>
              </a:rPr>
              <a:t>realme</a:t>
            </a:r>
            <a:r>
              <a:rPr lang="en-US" sz="1600" dirty="0">
                <a:solidFill>
                  <a:srgbClr val="E2E6E9"/>
                </a:solidFill>
                <a:latin typeface="Merriweather" pitchFamily="34" charset="0"/>
              </a:rPr>
              <a:t> also offer strong lineups.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167780"/>
            <a:ext cx="5486400" cy="8229600"/>
          </a:xfrm>
          <a:prstGeom prst="rect">
            <a:avLst/>
          </a:prstGeom>
        </p:spPr>
      </p:pic>
      <p:sp>
        <p:nvSpPr>
          <p:cNvPr id="3" name="Text 0"/>
          <p:cNvSpPr/>
          <p:nvPr/>
        </p:nvSpPr>
        <p:spPr>
          <a:xfrm>
            <a:off x="628769" y="611267"/>
            <a:ext cx="7886462" cy="1122998"/>
          </a:xfrm>
          <a:prstGeom prst="rect">
            <a:avLst/>
          </a:prstGeom>
          <a:noFill/>
          <a:ln/>
        </p:spPr>
        <p:txBody>
          <a:bodyPr wrap="square" lIns="0" tIns="0" rIns="0" bIns="0" rtlCol="0" anchor="t"/>
          <a:lstStyle/>
          <a:p>
            <a:pPr marL="0" indent="0" algn="l">
              <a:lnSpc>
                <a:spcPts val="4400"/>
              </a:lnSpc>
              <a:buNone/>
            </a:pPr>
            <a:r>
              <a:rPr lang="en-US" sz="3500" dirty="0">
                <a:solidFill>
                  <a:srgbClr val="F5F0F0"/>
                </a:solidFill>
                <a:latin typeface="Merriweather" pitchFamily="34" charset="0"/>
                <a:ea typeface="Merriweather" pitchFamily="34" charset="-122"/>
                <a:cs typeface="Merriweather" pitchFamily="34" charset="-120"/>
              </a:rPr>
              <a:t>Brand Strategy: Catering to Every Price Segment</a:t>
            </a:r>
            <a:endParaRPr lang="en-US" sz="3500" dirty="0"/>
          </a:p>
        </p:txBody>
      </p:sp>
      <p:sp>
        <p:nvSpPr>
          <p:cNvPr id="4" name="Shape 1"/>
          <p:cNvSpPr/>
          <p:nvPr/>
        </p:nvSpPr>
        <p:spPr>
          <a:xfrm>
            <a:off x="628769" y="2003703"/>
            <a:ext cx="7886462" cy="3688080"/>
          </a:xfrm>
          <a:prstGeom prst="roundRect">
            <a:avLst>
              <a:gd name="adj" fmla="val 2046"/>
            </a:avLst>
          </a:prstGeom>
          <a:noFill/>
          <a:ln w="7620">
            <a:solidFill>
              <a:srgbClr val="FFFFFF">
                <a:alpha val="24000"/>
              </a:srgbClr>
            </a:solidFill>
            <a:prstDash val="solid"/>
          </a:ln>
        </p:spPr>
      </p:sp>
      <p:sp>
        <p:nvSpPr>
          <p:cNvPr id="5" name="Shape 2"/>
          <p:cNvSpPr/>
          <p:nvPr/>
        </p:nvSpPr>
        <p:spPr>
          <a:xfrm>
            <a:off x="636389" y="2011323"/>
            <a:ext cx="7871222" cy="518160"/>
          </a:xfrm>
          <a:prstGeom prst="rect">
            <a:avLst/>
          </a:prstGeom>
          <a:solidFill>
            <a:srgbClr val="FFFFFF">
              <a:alpha val="4000"/>
            </a:srgbClr>
          </a:solidFill>
          <a:ln/>
        </p:spPr>
      </p:sp>
      <p:sp>
        <p:nvSpPr>
          <p:cNvPr id="6" name="Text 3"/>
          <p:cNvSpPr/>
          <p:nvPr/>
        </p:nvSpPr>
        <p:spPr>
          <a:xfrm>
            <a:off x="816293" y="2126694"/>
            <a:ext cx="1604605" cy="287417"/>
          </a:xfrm>
          <a:prstGeom prst="rect">
            <a:avLst/>
          </a:prstGeom>
          <a:noFill/>
          <a:ln/>
        </p:spPr>
        <p:txBody>
          <a:bodyPr wrap="none" lIns="0" tIns="0" rIns="0" bIns="0" rtlCol="0" anchor="t"/>
          <a:lstStyle/>
          <a:p>
            <a:pPr marL="0" indent="0" algn="l">
              <a:lnSpc>
                <a:spcPts val="2250"/>
              </a:lnSpc>
              <a:buNone/>
            </a:pPr>
            <a:endParaRPr lang="en-US" sz="1400" dirty="0"/>
          </a:p>
        </p:txBody>
      </p:sp>
      <p:sp>
        <p:nvSpPr>
          <p:cNvPr id="7" name="Text 4"/>
          <p:cNvSpPr/>
          <p:nvPr/>
        </p:nvSpPr>
        <p:spPr>
          <a:xfrm>
            <a:off x="2787848" y="2126694"/>
            <a:ext cx="160079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Low Range</a:t>
            </a:r>
            <a:endParaRPr lang="en-US" sz="1400" dirty="0"/>
          </a:p>
        </p:txBody>
      </p:sp>
      <p:sp>
        <p:nvSpPr>
          <p:cNvPr id="8" name="Text 5"/>
          <p:cNvSpPr/>
          <p:nvPr/>
        </p:nvSpPr>
        <p:spPr>
          <a:xfrm>
            <a:off x="4755594" y="2126694"/>
            <a:ext cx="160079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Mid Range</a:t>
            </a:r>
            <a:endParaRPr lang="en-US" sz="1400" dirty="0"/>
          </a:p>
        </p:txBody>
      </p:sp>
      <p:sp>
        <p:nvSpPr>
          <p:cNvPr id="9" name="Text 6"/>
          <p:cNvSpPr/>
          <p:nvPr/>
        </p:nvSpPr>
        <p:spPr>
          <a:xfrm>
            <a:off x="6723340" y="212669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Premium</a:t>
            </a:r>
            <a:endParaRPr lang="en-US" sz="1400" dirty="0"/>
          </a:p>
        </p:txBody>
      </p:sp>
      <p:sp>
        <p:nvSpPr>
          <p:cNvPr id="10" name="Shape 7"/>
          <p:cNvSpPr/>
          <p:nvPr/>
        </p:nvSpPr>
        <p:spPr>
          <a:xfrm>
            <a:off x="636389" y="2529483"/>
            <a:ext cx="7871222" cy="525780"/>
          </a:xfrm>
          <a:prstGeom prst="rect">
            <a:avLst/>
          </a:prstGeom>
          <a:solidFill>
            <a:srgbClr val="000000">
              <a:alpha val="4000"/>
            </a:srgbClr>
          </a:solidFill>
          <a:ln/>
        </p:spPr>
      </p:sp>
      <p:sp>
        <p:nvSpPr>
          <p:cNvPr id="11" name="Text 8"/>
          <p:cNvSpPr/>
          <p:nvPr/>
        </p:nvSpPr>
        <p:spPr>
          <a:xfrm>
            <a:off x="816293" y="264485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SAMSUNG</a:t>
            </a:r>
            <a:endParaRPr lang="en-US" sz="1400" dirty="0"/>
          </a:p>
        </p:txBody>
      </p:sp>
      <p:sp>
        <p:nvSpPr>
          <p:cNvPr id="12" name="Text 9"/>
          <p:cNvSpPr/>
          <p:nvPr/>
        </p:nvSpPr>
        <p:spPr>
          <a:xfrm>
            <a:off x="2787848" y="264485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13" name="Text 10"/>
          <p:cNvSpPr/>
          <p:nvPr/>
        </p:nvSpPr>
        <p:spPr>
          <a:xfrm>
            <a:off x="4755594" y="264485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14" name="Text 11"/>
          <p:cNvSpPr/>
          <p:nvPr/>
        </p:nvSpPr>
        <p:spPr>
          <a:xfrm>
            <a:off x="6723340" y="264485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15" name="Shape 12"/>
          <p:cNvSpPr/>
          <p:nvPr/>
        </p:nvSpPr>
        <p:spPr>
          <a:xfrm>
            <a:off x="636389" y="3055263"/>
            <a:ext cx="7871222" cy="525780"/>
          </a:xfrm>
          <a:prstGeom prst="rect">
            <a:avLst/>
          </a:prstGeom>
          <a:solidFill>
            <a:srgbClr val="FFFFFF">
              <a:alpha val="4000"/>
            </a:srgbClr>
          </a:solidFill>
          <a:ln/>
        </p:spPr>
      </p:sp>
      <p:sp>
        <p:nvSpPr>
          <p:cNvPr id="16" name="Text 13"/>
          <p:cNvSpPr/>
          <p:nvPr/>
        </p:nvSpPr>
        <p:spPr>
          <a:xfrm>
            <a:off x="816293" y="317063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OPPO</a:t>
            </a:r>
            <a:endParaRPr lang="en-US" sz="1400" dirty="0"/>
          </a:p>
        </p:txBody>
      </p:sp>
      <p:sp>
        <p:nvSpPr>
          <p:cNvPr id="17" name="Text 14"/>
          <p:cNvSpPr/>
          <p:nvPr/>
        </p:nvSpPr>
        <p:spPr>
          <a:xfrm>
            <a:off x="2787848" y="317063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18" name="Text 15"/>
          <p:cNvSpPr/>
          <p:nvPr/>
        </p:nvSpPr>
        <p:spPr>
          <a:xfrm>
            <a:off x="4755594" y="317063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19" name="Text 16"/>
          <p:cNvSpPr/>
          <p:nvPr/>
        </p:nvSpPr>
        <p:spPr>
          <a:xfrm>
            <a:off x="6723340" y="317063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0" name="Shape 17"/>
          <p:cNvSpPr/>
          <p:nvPr/>
        </p:nvSpPr>
        <p:spPr>
          <a:xfrm>
            <a:off x="636389" y="3581043"/>
            <a:ext cx="7871222" cy="525780"/>
          </a:xfrm>
          <a:prstGeom prst="rect">
            <a:avLst/>
          </a:prstGeom>
          <a:solidFill>
            <a:srgbClr val="000000">
              <a:alpha val="4000"/>
            </a:srgbClr>
          </a:solidFill>
          <a:ln/>
        </p:spPr>
      </p:sp>
      <p:sp>
        <p:nvSpPr>
          <p:cNvPr id="21" name="Text 18"/>
          <p:cNvSpPr/>
          <p:nvPr/>
        </p:nvSpPr>
        <p:spPr>
          <a:xfrm>
            <a:off x="816293" y="369641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Xiaomi</a:t>
            </a:r>
            <a:endParaRPr lang="en-US" sz="1400" dirty="0"/>
          </a:p>
        </p:txBody>
      </p:sp>
      <p:sp>
        <p:nvSpPr>
          <p:cNvPr id="22" name="Text 19"/>
          <p:cNvSpPr/>
          <p:nvPr/>
        </p:nvSpPr>
        <p:spPr>
          <a:xfrm>
            <a:off x="2787848" y="369641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3" name="Text 20"/>
          <p:cNvSpPr/>
          <p:nvPr/>
        </p:nvSpPr>
        <p:spPr>
          <a:xfrm>
            <a:off x="4755594" y="369641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4" name="Text 21"/>
          <p:cNvSpPr/>
          <p:nvPr/>
        </p:nvSpPr>
        <p:spPr>
          <a:xfrm>
            <a:off x="6723340" y="369641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5" name="Shape 22"/>
          <p:cNvSpPr/>
          <p:nvPr/>
        </p:nvSpPr>
        <p:spPr>
          <a:xfrm>
            <a:off x="636389" y="4106823"/>
            <a:ext cx="7871222" cy="525780"/>
          </a:xfrm>
          <a:prstGeom prst="rect">
            <a:avLst/>
          </a:prstGeom>
          <a:solidFill>
            <a:srgbClr val="FFFFFF">
              <a:alpha val="4000"/>
            </a:srgbClr>
          </a:solidFill>
          <a:ln/>
        </p:spPr>
      </p:sp>
      <p:sp>
        <p:nvSpPr>
          <p:cNvPr id="26" name="Text 23"/>
          <p:cNvSpPr/>
          <p:nvPr/>
        </p:nvSpPr>
        <p:spPr>
          <a:xfrm>
            <a:off x="816293" y="422219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realme</a:t>
            </a:r>
            <a:endParaRPr lang="en-US" sz="1400" dirty="0"/>
          </a:p>
        </p:txBody>
      </p:sp>
      <p:sp>
        <p:nvSpPr>
          <p:cNvPr id="27" name="Text 24"/>
          <p:cNvSpPr/>
          <p:nvPr/>
        </p:nvSpPr>
        <p:spPr>
          <a:xfrm>
            <a:off x="2787848" y="422219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8" name="Text 25"/>
          <p:cNvSpPr/>
          <p:nvPr/>
        </p:nvSpPr>
        <p:spPr>
          <a:xfrm>
            <a:off x="4755594" y="422219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29" name="Text 26"/>
          <p:cNvSpPr/>
          <p:nvPr/>
        </p:nvSpPr>
        <p:spPr>
          <a:xfrm>
            <a:off x="6723340" y="422219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0" name="Shape 27"/>
          <p:cNvSpPr/>
          <p:nvPr/>
        </p:nvSpPr>
        <p:spPr>
          <a:xfrm>
            <a:off x="636389" y="4632603"/>
            <a:ext cx="7871222" cy="525780"/>
          </a:xfrm>
          <a:prstGeom prst="rect">
            <a:avLst/>
          </a:prstGeom>
          <a:solidFill>
            <a:srgbClr val="000000">
              <a:alpha val="4000"/>
            </a:srgbClr>
          </a:solidFill>
          <a:ln/>
        </p:spPr>
      </p:sp>
      <p:sp>
        <p:nvSpPr>
          <p:cNvPr id="31" name="Text 28"/>
          <p:cNvSpPr/>
          <p:nvPr/>
        </p:nvSpPr>
        <p:spPr>
          <a:xfrm>
            <a:off x="816293" y="474797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Nokia</a:t>
            </a:r>
            <a:endParaRPr lang="en-US" sz="1400" dirty="0"/>
          </a:p>
        </p:txBody>
      </p:sp>
      <p:sp>
        <p:nvSpPr>
          <p:cNvPr id="32" name="Text 29"/>
          <p:cNvSpPr/>
          <p:nvPr/>
        </p:nvSpPr>
        <p:spPr>
          <a:xfrm>
            <a:off x="2787848" y="474797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3" name="Text 30"/>
          <p:cNvSpPr/>
          <p:nvPr/>
        </p:nvSpPr>
        <p:spPr>
          <a:xfrm>
            <a:off x="4755594" y="474797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4" name="Text 31"/>
          <p:cNvSpPr/>
          <p:nvPr/>
        </p:nvSpPr>
        <p:spPr>
          <a:xfrm>
            <a:off x="6723340" y="474797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5" name="Shape 32"/>
          <p:cNvSpPr/>
          <p:nvPr/>
        </p:nvSpPr>
        <p:spPr>
          <a:xfrm>
            <a:off x="636389" y="5158383"/>
            <a:ext cx="7871222" cy="525780"/>
          </a:xfrm>
          <a:prstGeom prst="rect">
            <a:avLst/>
          </a:prstGeom>
          <a:solidFill>
            <a:srgbClr val="FFFFFF">
              <a:alpha val="4000"/>
            </a:srgbClr>
          </a:solidFill>
          <a:ln/>
        </p:spPr>
      </p:sp>
      <p:sp>
        <p:nvSpPr>
          <p:cNvPr id="36" name="Text 33"/>
          <p:cNvSpPr/>
          <p:nvPr/>
        </p:nvSpPr>
        <p:spPr>
          <a:xfrm>
            <a:off x="816293" y="5273754"/>
            <a:ext cx="1604605" cy="287417"/>
          </a:xfrm>
          <a:prstGeom prst="rect">
            <a:avLst/>
          </a:prstGeom>
          <a:noFill/>
          <a:ln/>
        </p:spPr>
        <p:txBody>
          <a:bodyPr wrap="none" lIns="0" tIns="0" rIns="0" bIns="0" rtlCol="0" anchor="t"/>
          <a:lstStyle/>
          <a:p>
            <a:pPr marL="0" indent="0" algn="l">
              <a:lnSpc>
                <a:spcPts val="2250"/>
              </a:lnSpc>
              <a:buNone/>
            </a:pPr>
            <a:r>
              <a:rPr lang="en-US" sz="1400" b="1" dirty="0">
                <a:solidFill>
                  <a:srgbClr val="E2E6E9"/>
                </a:solidFill>
                <a:latin typeface="Merriweather" pitchFamily="34" charset="0"/>
                <a:ea typeface="Merriweather" pitchFamily="34" charset="-122"/>
                <a:cs typeface="Merriweather" pitchFamily="34" charset="-120"/>
              </a:rPr>
              <a:t>Motorola</a:t>
            </a:r>
            <a:endParaRPr lang="en-US" sz="1400" dirty="0"/>
          </a:p>
        </p:txBody>
      </p:sp>
      <p:sp>
        <p:nvSpPr>
          <p:cNvPr id="37" name="Text 34"/>
          <p:cNvSpPr/>
          <p:nvPr/>
        </p:nvSpPr>
        <p:spPr>
          <a:xfrm>
            <a:off x="2787848" y="527375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8" name="Text 35"/>
          <p:cNvSpPr/>
          <p:nvPr/>
        </p:nvSpPr>
        <p:spPr>
          <a:xfrm>
            <a:off x="4755594" y="5273754"/>
            <a:ext cx="160079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39" name="Text 36"/>
          <p:cNvSpPr/>
          <p:nvPr/>
        </p:nvSpPr>
        <p:spPr>
          <a:xfrm>
            <a:off x="6723340" y="5273754"/>
            <a:ext cx="1604605" cy="295037"/>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Merriweather" pitchFamily="34" charset="0"/>
                <a:ea typeface="Merriweather" pitchFamily="34" charset="-122"/>
                <a:cs typeface="Merriweather" pitchFamily="34" charset="-120"/>
              </a:rPr>
              <a:t>✅</a:t>
            </a:r>
            <a:endParaRPr lang="en-US" sz="1400" dirty="0"/>
          </a:p>
        </p:txBody>
      </p:sp>
      <p:sp>
        <p:nvSpPr>
          <p:cNvPr id="40" name="Text 37"/>
          <p:cNvSpPr/>
          <p:nvPr/>
        </p:nvSpPr>
        <p:spPr>
          <a:xfrm>
            <a:off x="628769" y="5893832"/>
            <a:ext cx="7886462" cy="1724501"/>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Our analysis reveals that several key brands, including Samsung, OPPO, Xiaomi, realme, Nokia, and Motorola, have adopted a comprehensive product strategy, catering to consumers across all three price segments: low, mid, and premium. This broad market coverage highlights their commitment to capturing a diverse customer base. In contrast, premium brands like Apple strategically focus exclusively on the high-end market, underscoring distinct business models within the industry.</a:t>
            </a:r>
            <a:endParaRPr lang="en-US" sz="1400" dirty="0"/>
          </a:p>
        </p:txBody>
      </p:sp>
      <p:sp>
        <p:nvSpPr>
          <p:cNvPr id="42" name="TextBox 41">
            <a:extLst>
              <a:ext uri="{FF2B5EF4-FFF2-40B4-BE49-F238E27FC236}">
                <a16:creationId xmlns:a16="http://schemas.microsoft.com/office/drawing/2014/main" id="{65DA5554-CFB8-4560-A01D-9BC1B7056A9E}"/>
              </a:ext>
            </a:extLst>
          </p:cNvPr>
          <p:cNvSpPr txBox="1"/>
          <p:nvPr/>
        </p:nvSpPr>
        <p:spPr>
          <a:xfrm>
            <a:off x="10153157" y="5754644"/>
            <a:ext cx="3948736" cy="1245149"/>
          </a:xfrm>
          <a:prstGeom prst="rect">
            <a:avLst/>
          </a:prstGeom>
          <a:noFill/>
        </p:spPr>
        <p:txBody>
          <a:bodyPr wrap="square">
            <a:spAutoFit/>
          </a:bodyPr>
          <a:lstStyle/>
          <a:p>
            <a:pPr>
              <a:lnSpc>
                <a:spcPts val="2250"/>
              </a:lnSpc>
            </a:pPr>
            <a:r>
              <a:rPr lang="en-US" sz="1400" dirty="0">
                <a:solidFill>
                  <a:srgbClr val="E2E6E9"/>
                </a:solidFill>
                <a:latin typeface="Merriweather" pitchFamily="34" charset="0"/>
              </a:rPr>
              <a:t>🔍 Insight: Samsung and </a:t>
            </a:r>
            <a:r>
              <a:rPr lang="en-US" sz="1400" dirty="0" err="1">
                <a:solidFill>
                  <a:srgbClr val="E2E6E9"/>
                </a:solidFill>
                <a:latin typeface="Merriweather" pitchFamily="34" charset="0"/>
              </a:rPr>
              <a:t>realme</a:t>
            </a:r>
            <a:r>
              <a:rPr lang="en-US" sz="1400" dirty="0">
                <a:solidFill>
                  <a:srgbClr val="E2E6E9"/>
                </a:solidFill>
                <a:latin typeface="Merriweather" pitchFamily="34" charset="0"/>
              </a:rPr>
              <a:t> cater to every consumer segment, indicating a broad product strategy. Brands like Apple serve only the Premium market.</a:t>
            </a:r>
            <a:endParaRPr lang="en-IN" sz="1400" dirty="0">
              <a:solidFill>
                <a:srgbClr val="E2E6E9"/>
              </a:solidFill>
              <a:latin typeface="Merriweather"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5923" y="562451"/>
            <a:ext cx="13198554" cy="1278255"/>
          </a:xfrm>
          <a:prstGeom prst="rect">
            <a:avLst/>
          </a:prstGeom>
          <a:noFill/>
          <a:ln/>
        </p:spPr>
        <p:txBody>
          <a:bodyPr wrap="square" lIns="0" tIns="0" rIns="0" bIns="0" rtlCol="0" anchor="t"/>
          <a:lstStyle/>
          <a:p>
            <a:pPr marL="0" indent="0" algn="l">
              <a:lnSpc>
                <a:spcPts val="5000"/>
              </a:lnSpc>
              <a:buNone/>
            </a:pPr>
            <a:r>
              <a:rPr lang="en-US" sz="4000" dirty="0">
                <a:solidFill>
                  <a:srgbClr val="F5F0F0"/>
                </a:solidFill>
                <a:latin typeface="Merriweather" pitchFamily="34" charset="0"/>
                <a:ea typeface="Merriweather" pitchFamily="34" charset="-122"/>
                <a:cs typeface="Merriweather" pitchFamily="34" charset="-120"/>
              </a:rPr>
              <a:t>Most Common Specifications: RAM and Storage Trends</a:t>
            </a:r>
            <a:endParaRPr lang="en-US" sz="4000" dirty="0"/>
          </a:p>
        </p:txBody>
      </p:sp>
      <p:pic>
        <p:nvPicPr>
          <p:cNvPr id="3" name="Image 0" descr="preencoded.png"/>
          <p:cNvPicPr>
            <a:picLocks noChangeAspect="1"/>
          </p:cNvPicPr>
          <p:nvPr/>
        </p:nvPicPr>
        <p:blipFill>
          <a:blip r:embed="rId3"/>
          <a:stretch>
            <a:fillRect/>
          </a:stretch>
        </p:blipFill>
        <p:spPr>
          <a:xfrm>
            <a:off x="715923" y="2377559"/>
            <a:ext cx="6349722" cy="2942034"/>
          </a:xfrm>
          <a:prstGeom prst="rect">
            <a:avLst/>
          </a:prstGeom>
        </p:spPr>
      </p:pic>
      <p:sp>
        <p:nvSpPr>
          <p:cNvPr id="4" name="Shape 1"/>
          <p:cNvSpPr/>
          <p:nvPr/>
        </p:nvSpPr>
        <p:spPr>
          <a:xfrm>
            <a:off x="2583180" y="5319593"/>
            <a:ext cx="204549" cy="204549"/>
          </a:xfrm>
          <a:prstGeom prst="roundRect">
            <a:avLst>
              <a:gd name="adj" fmla="val 8941"/>
            </a:avLst>
          </a:prstGeom>
          <a:solidFill>
            <a:srgbClr val="0058E6"/>
          </a:solidFill>
          <a:ln/>
        </p:spPr>
      </p:sp>
      <p:sp>
        <p:nvSpPr>
          <p:cNvPr id="5" name="Text 2"/>
          <p:cNvSpPr/>
          <p:nvPr/>
        </p:nvSpPr>
        <p:spPr>
          <a:xfrm>
            <a:off x="2848689" y="5319593"/>
            <a:ext cx="965835" cy="204549"/>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RAM (GB)</a:t>
            </a:r>
            <a:endParaRPr lang="en-US" sz="1600" dirty="0"/>
          </a:p>
        </p:txBody>
      </p:sp>
      <p:sp>
        <p:nvSpPr>
          <p:cNvPr id="6" name="Shape 3"/>
          <p:cNvSpPr/>
          <p:nvPr/>
        </p:nvSpPr>
        <p:spPr>
          <a:xfrm>
            <a:off x="3966924" y="5319593"/>
            <a:ext cx="204549" cy="204549"/>
          </a:xfrm>
          <a:prstGeom prst="roundRect">
            <a:avLst>
              <a:gd name="adj" fmla="val 8941"/>
            </a:avLst>
          </a:prstGeom>
          <a:solidFill>
            <a:srgbClr val="66A1FF"/>
          </a:solidFill>
          <a:ln/>
        </p:spPr>
      </p:sp>
      <p:sp>
        <p:nvSpPr>
          <p:cNvPr id="7" name="Text 4"/>
          <p:cNvSpPr/>
          <p:nvPr/>
        </p:nvSpPr>
        <p:spPr>
          <a:xfrm>
            <a:off x="4232434" y="5319593"/>
            <a:ext cx="875586" cy="204549"/>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Products</a:t>
            </a:r>
            <a:endParaRPr lang="en-US" sz="1600" dirty="0"/>
          </a:p>
        </p:txBody>
      </p:sp>
      <p:pic>
        <p:nvPicPr>
          <p:cNvPr id="8" name="Image 1" descr="preencoded.png"/>
          <p:cNvPicPr>
            <a:picLocks noChangeAspect="1"/>
          </p:cNvPicPr>
          <p:nvPr/>
        </p:nvPicPr>
        <p:blipFill>
          <a:blip r:embed="rId4"/>
          <a:stretch>
            <a:fillRect/>
          </a:stretch>
        </p:blipFill>
        <p:spPr>
          <a:xfrm>
            <a:off x="7572375" y="2377559"/>
            <a:ext cx="6349722" cy="2942034"/>
          </a:xfrm>
          <a:prstGeom prst="rect">
            <a:avLst/>
          </a:prstGeom>
        </p:spPr>
      </p:pic>
      <p:sp>
        <p:nvSpPr>
          <p:cNvPr id="9" name="Shape 5"/>
          <p:cNvSpPr/>
          <p:nvPr/>
        </p:nvSpPr>
        <p:spPr>
          <a:xfrm>
            <a:off x="9200317" y="5319593"/>
            <a:ext cx="204549" cy="204549"/>
          </a:xfrm>
          <a:prstGeom prst="roundRect">
            <a:avLst>
              <a:gd name="adj" fmla="val 8941"/>
            </a:avLst>
          </a:prstGeom>
          <a:solidFill>
            <a:srgbClr val="0058E6"/>
          </a:solidFill>
          <a:ln/>
        </p:spPr>
      </p:sp>
      <p:sp>
        <p:nvSpPr>
          <p:cNvPr id="10" name="Text 6"/>
          <p:cNvSpPr/>
          <p:nvPr/>
        </p:nvSpPr>
        <p:spPr>
          <a:xfrm>
            <a:off x="9465826" y="5319593"/>
            <a:ext cx="1205151" cy="204549"/>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Storage (GB)</a:t>
            </a:r>
            <a:endParaRPr lang="en-US" sz="1600" dirty="0"/>
          </a:p>
        </p:txBody>
      </p:sp>
      <p:sp>
        <p:nvSpPr>
          <p:cNvPr id="11" name="Shape 7"/>
          <p:cNvSpPr/>
          <p:nvPr/>
        </p:nvSpPr>
        <p:spPr>
          <a:xfrm>
            <a:off x="10823377" y="5319593"/>
            <a:ext cx="204549" cy="204549"/>
          </a:xfrm>
          <a:prstGeom prst="roundRect">
            <a:avLst>
              <a:gd name="adj" fmla="val 8941"/>
            </a:avLst>
          </a:prstGeom>
          <a:solidFill>
            <a:srgbClr val="66A1FF"/>
          </a:solidFill>
          <a:ln/>
        </p:spPr>
      </p:sp>
      <p:sp>
        <p:nvSpPr>
          <p:cNvPr id="12" name="Text 8"/>
          <p:cNvSpPr/>
          <p:nvPr/>
        </p:nvSpPr>
        <p:spPr>
          <a:xfrm>
            <a:off x="11088886" y="5319593"/>
            <a:ext cx="875586" cy="204549"/>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Products</a:t>
            </a:r>
            <a:endParaRPr lang="en-US" sz="1600" dirty="0"/>
          </a:p>
        </p:txBody>
      </p:sp>
      <p:sp>
        <p:nvSpPr>
          <p:cNvPr id="13" name="Text 9"/>
          <p:cNvSpPr/>
          <p:nvPr/>
        </p:nvSpPr>
        <p:spPr>
          <a:xfrm>
            <a:off x="715923" y="6393418"/>
            <a:ext cx="13198554" cy="1308735"/>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Our deep dive into mobile specifications reveals that 4GB RAM and 64GB storage are the most frequently offered configurations across various brands, likely hitting a sweet spot for the mid-range market. Furthermore, 6GB/128GB and 8GB/128GB combinations are highly prevalent in the premium and upper mid-range segments, reflecting consumer demand for higher performance and storage capacity. These trends provide crucial insights into manufacturer strategies and consumer preferences.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8408" y="470178"/>
            <a:ext cx="10234612" cy="534233"/>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Top Specification Combinations by Product Count</a:t>
            </a:r>
            <a:endParaRPr lang="en-US" sz="3350" dirty="0"/>
          </a:p>
        </p:txBody>
      </p:sp>
      <p:pic>
        <p:nvPicPr>
          <p:cNvPr id="3" name="Image 0" descr="preencoded.png"/>
          <p:cNvPicPr>
            <a:picLocks noChangeAspect="1"/>
          </p:cNvPicPr>
          <p:nvPr/>
        </p:nvPicPr>
        <p:blipFill>
          <a:blip r:embed="rId3"/>
          <a:stretch>
            <a:fillRect/>
          </a:stretch>
        </p:blipFill>
        <p:spPr>
          <a:xfrm>
            <a:off x="598408" y="1346359"/>
            <a:ext cx="854869" cy="1025843"/>
          </a:xfrm>
          <a:prstGeom prst="rect">
            <a:avLst/>
          </a:prstGeom>
        </p:spPr>
      </p:pic>
      <p:sp>
        <p:nvSpPr>
          <p:cNvPr id="4" name="Text 1"/>
          <p:cNvSpPr/>
          <p:nvPr/>
        </p:nvSpPr>
        <p:spPr>
          <a:xfrm>
            <a:off x="1709737" y="1517333"/>
            <a:ext cx="2671524" cy="267057"/>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4 GB RAM / 64 GB Storage</a:t>
            </a:r>
            <a:endParaRPr lang="en-US" sz="1650" dirty="0"/>
          </a:p>
        </p:txBody>
      </p:sp>
      <p:sp>
        <p:nvSpPr>
          <p:cNvPr id="5" name="Text 2"/>
          <p:cNvSpPr/>
          <p:nvPr/>
        </p:nvSpPr>
        <p:spPr>
          <a:xfrm>
            <a:off x="1709737" y="1886903"/>
            <a:ext cx="12322254" cy="273487"/>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568 Products</a:t>
            </a:r>
            <a:endParaRPr lang="en-US" sz="1300" dirty="0"/>
          </a:p>
        </p:txBody>
      </p:sp>
      <p:pic>
        <p:nvPicPr>
          <p:cNvPr id="6" name="Image 1" descr="preencoded.png"/>
          <p:cNvPicPr>
            <a:picLocks noChangeAspect="1"/>
          </p:cNvPicPr>
          <p:nvPr/>
        </p:nvPicPr>
        <p:blipFill>
          <a:blip r:embed="rId4"/>
          <a:stretch>
            <a:fillRect/>
          </a:stretch>
        </p:blipFill>
        <p:spPr>
          <a:xfrm>
            <a:off x="598408" y="2372201"/>
            <a:ext cx="854869" cy="1025843"/>
          </a:xfrm>
          <a:prstGeom prst="rect">
            <a:avLst/>
          </a:prstGeom>
        </p:spPr>
      </p:pic>
      <p:sp>
        <p:nvSpPr>
          <p:cNvPr id="7" name="Text 3"/>
          <p:cNvSpPr/>
          <p:nvPr/>
        </p:nvSpPr>
        <p:spPr>
          <a:xfrm>
            <a:off x="1709737" y="2543175"/>
            <a:ext cx="2644140" cy="267057"/>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3 GB RAM / 32 GB Storage</a:t>
            </a:r>
            <a:endParaRPr lang="en-US" sz="1650" dirty="0"/>
          </a:p>
        </p:txBody>
      </p:sp>
      <p:sp>
        <p:nvSpPr>
          <p:cNvPr id="8" name="Text 4"/>
          <p:cNvSpPr/>
          <p:nvPr/>
        </p:nvSpPr>
        <p:spPr>
          <a:xfrm>
            <a:off x="1709737" y="2912745"/>
            <a:ext cx="12322254" cy="273487"/>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357 Products</a:t>
            </a:r>
            <a:endParaRPr lang="en-US" sz="1300" dirty="0"/>
          </a:p>
        </p:txBody>
      </p:sp>
      <p:pic>
        <p:nvPicPr>
          <p:cNvPr id="9" name="Image 2" descr="preencoded.png"/>
          <p:cNvPicPr>
            <a:picLocks noChangeAspect="1"/>
          </p:cNvPicPr>
          <p:nvPr/>
        </p:nvPicPr>
        <p:blipFill>
          <a:blip r:embed="rId5"/>
          <a:stretch>
            <a:fillRect/>
          </a:stretch>
        </p:blipFill>
        <p:spPr>
          <a:xfrm>
            <a:off x="598408" y="3398044"/>
            <a:ext cx="854869" cy="1025843"/>
          </a:xfrm>
          <a:prstGeom prst="rect">
            <a:avLst/>
          </a:prstGeom>
        </p:spPr>
      </p:pic>
      <p:sp>
        <p:nvSpPr>
          <p:cNvPr id="10" name="Text 5"/>
          <p:cNvSpPr/>
          <p:nvPr/>
        </p:nvSpPr>
        <p:spPr>
          <a:xfrm>
            <a:off x="1709737" y="3569018"/>
            <a:ext cx="2753678" cy="267057"/>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6 GB RAM / 128 GB Storage</a:t>
            </a:r>
            <a:endParaRPr lang="en-US" sz="1650" dirty="0"/>
          </a:p>
        </p:txBody>
      </p:sp>
      <p:sp>
        <p:nvSpPr>
          <p:cNvPr id="11" name="Text 6"/>
          <p:cNvSpPr/>
          <p:nvPr/>
        </p:nvSpPr>
        <p:spPr>
          <a:xfrm>
            <a:off x="1709737" y="3938588"/>
            <a:ext cx="12322254" cy="273487"/>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323 Products</a:t>
            </a:r>
            <a:endParaRPr lang="en-US" sz="1300" dirty="0"/>
          </a:p>
        </p:txBody>
      </p:sp>
      <p:pic>
        <p:nvPicPr>
          <p:cNvPr id="12" name="Image 3" descr="preencoded.png"/>
          <p:cNvPicPr>
            <a:picLocks noChangeAspect="1"/>
          </p:cNvPicPr>
          <p:nvPr/>
        </p:nvPicPr>
        <p:blipFill>
          <a:blip r:embed="rId6"/>
          <a:stretch>
            <a:fillRect/>
          </a:stretch>
        </p:blipFill>
        <p:spPr>
          <a:xfrm>
            <a:off x="598408" y="4423886"/>
            <a:ext cx="854869" cy="1025843"/>
          </a:xfrm>
          <a:prstGeom prst="rect">
            <a:avLst/>
          </a:prstGeom>
        </p:spPr>
      </p:pic>
      <p:sp>
        <p:nvSpPr>
          <p:cNvPr id="13" name="Text 7"/>
          <p:cNvSpPr/>
          <p:nvPr/>
        </p:nvSpPr>
        <p:spPr>
          <a:xfrm>
            <a:off x="1709737" y="4594860"/>
            <a:ext cx="2751773" cy="267057"/>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8 GB RAM / 128 GB Storage</a:t>
            </a:r>
            <a:endParaRPr lang="en-US" sz="1650" dirty="0"/>
          </a:p>
        </p:txBody>
      </p:sp>
      <p:sp>
        <p:nvSpPr>
          <p:cNvPr id="14" name="Text 8"/>
          <p:cNvSpPr/>
          <p:nvPr/>
        </p:nvSpPr>
        <p:spPr>
          <a:xfrm>
            <a:off x="1709737" y="4964430"/>
            <a:ext cx="12322254" cy="273487"/>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258 Products</a:t>
            </a:r>
            <a:endParaRPr lang="en-US" sz="1300" dirty="0"/>
          </a:p>
        </p:txBody>
      </p:sp>
      <p:pic>
        <p:nvPicPr>
          <p:cNvPr id="15" name="Image 4" descr="preencoded.png"/>
          <p:cNvPicPr>
            <a:picLocks noChangeAspect="1"/>
          </p:cNvPicPr>
          <p:nvPr/>
        </p:nvPicPr>
        <p:blipFill>
          <a:blip r:embed="rId7"/>
          <a:stretch>
            <a:fillRect/>
          </a:stretch>
        </p:blipFill>
        <p:spPr>
          <a:xfrm>
            <a:off x="598408" y="5449729"/>
            <a:ext cx="854869" cy="1025843"/>
          </a:xfrm>
          <a:prstGeom prst="rect">
            <a:avLst/>
          </a:prstGeom>
        </p:spPr>
      </p:pic>
      <p:sp>
        <p:nvSpPr>
          <p:cNvPr id="16" name="Text 9"/>
          <p:cNvSpPr/>
          <p:nvPr/>
        </p:nvSpPr>
        <p:spPr>
          <a:xfrm>
            <a:off x="1709737" y="5620703"/>
            <a:ext cx="2623542" cy="267057"/>
          </a:xfrm>
          <a:prstGeom prst="rect">
            <a:avLst/>
          </a:prstGeom>
          <a:noFill/>
          <a:ln/>
        </p:spPr>
        <p:txBody>
          <a:bodyPr wrap="none" lIns="0" tIns="0" rIns="0" bIns="0" rtlCol="0" anchor="t"/>
          <a:lstStyle/>
          <a:p>
            <a:pPr marL="0" indent="0" algn="l">
              <a:lnSpc>
                <a:spcPts val="2100"/>
              </a:lnSpc>
              <a:buNone/>
            </a:pPr>
            <a:r>
              <a:rPr lang="en-US" sz="1650" dirty="0">
                <a:solidFill>
                  <a:srgbClr val="E2E6E9"/>
                </a:solidFill>
                <a:latin typeface="Merriweather" pitchFamily="34" charset="0"/>
                <a:ea typeface="Merriweather" pitchFamily="34" charset="-122"/>
                <a:cs typeface="Merriweather" pitchFamily="34" charset="-120"/>
              </a:rPr>
              <a:t>2 GB RAM / 16 GB Storage</a:t>
            </a:r>
            <a:endParaRPr lang="en-US" sz="1650" dirty="0"/>
          </a:p>
        </p:txBody>
      </p:sp>
      <p:sp>
        <p:nvSpPr>
          <p:cNvPr id="17" name="Text 10"/>
          <p:cNvSpPr/>
          <p:nvPr/>
        </p:nvSpPr>
        <p:spPr>
          <a:xfrm>
            <a:off x="1709737" y="5990273"/>
            <a:ext cx="12322254" cy="273487"/>
          </a:xfrm>
          <a:prstGeom prst="rect">
            <a:avLst/>
          </a:prstGeom>
          <a:noFill/>
          <a:ln/>
        </p:spPr>
        <p:txBody>
          <a:bodyPr wrap="non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205 Products</a:t>
            </a:r>
            <a:endParaRPr lang="en-US" sz="1300" dirty="0"/>
          </a:p>
        </p:txBody>
      </p:sp>
      <p:sp>
        <p:nvSpPr>
          <p:cNvPr id="18" name="Text 11"/>
          <p:cNvSpPr/>
          <p:nvPr/>
        </p:nvSpPr>
        <p:spPr>
          <a:xfrm>
            <a:off x="598408" y="6667857"/>
            <a:ext cx="13433584" cy="1093946"/>
          </a:xfrm>
          <a:prstGeom prst="rect">
            <a:avLst/>
          </a:prstGeom>
          <a:noFill/>
          <a:ln/>
        </p:spPr>
        <p:txBody>
          <a:bodyPr wrap="square" lIns="0" tIns="0" rIns="0" bIns="0" rtlCol="0" anchor="t"/>
          <a:lstStyle/>
          <a:p>
            <a:pPr marL="0" indent="0" algn="l">
              <a:lnSpc>
                <a:spcPts val="2150"/>
              </a:lnSpc>
              <a:buNone/>
            </a:pPr>
            <a:r>
              <a:rPr lang="en-US" sz="1300" dirty="0">
                <a:solidFill>
                  <a:srgbClr val="E2E6E9"/>
                </a:solidFill>
                <a:latin typeface="Merriweather" pitchFamily="34" charset="0"/>
                <a:ea typeface="Merriweather" pitchFamily="34" charset="-122"/>
                <a:cs typeface="Merriweather" pitchFamily="34" charset="-120"/>
              </a:rPr>
              <a:t>Analyzing the most common specification combinations reveals clear market preferences. The 4GB RAM / 64GB Storage configuration leads with 568 products, establishing itself as the most popular choice, likely catering to the broad mid-range consumer base. Configurations like 6GB/128GB and 8GB/128GB are also highly sought after, reflecting the premium and upper-mid segments' demand for enhanced performance and storage. These insights are crucial for understanding consumer trends and optimizing product development.</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37949" y="700683"/>
            <a:ext cx="13154501" cy="1318022"/>
          </a:xfrm>
          <a:prstGeom prst="rect">
            <a:avLst/>
          </a:prstGeom>
          <a:noFill/>
          <a:ln/>
        </p:spPr>
        <p:txBody>
          <a:bodyPr wrap="square" lIns="0" tIns="0" rIns="0" bIns="0" rtlCol="0" anchor="t"/>
          <a:lstStyle/>
          <a:p>
            <a:pPr marL="0" indent="0" algn="l">
              <a:lnSpc>
                <a:spcPts val="5150"/>
              </a:lnSpc>
              <a:buNone/>
            </a:pPr>
            <a:r>
              <a:rPr lang="en-US" sz="4150" dirty="0">
                <a:solidFill>
                  <a:srgbClr val="F5F0F0"/>
                </a:solidFill>
                <a:latin typeface="Merriweather" pitchFamily="34" charset="0"/>
                <a:ea typeface="Merriweather" pitchFamily="34" charset="-122"/>
                <a:cs typeface="Merriweather" pitchFamily="34" charset="-120"/>
              </a:rPr>
              <a:t>Key Takeaways: Strategic Insights for the Mobile Market</a:t>
            </a:r>
            <a:endParaRPr lang="en-US" sz="4150" dirty="0"/>
          </a:p>
        </p:txBody>
      </p:sp>
      <p:sp>
        <p:nvSpPr>
          <p:cNvPr id="3" name="Shape 1"/>
          <p:cNvSpPr/>
          <p:nvPr/>
        </p:nvSpPr>
        <p:spPr>
          <a:xfrm>
            <a:off x="737949" y="2440424"/>
            <a:ext cx="474345" cy="474345"/>
          </a:xfrm>
          <a:prstGeom prst="roundRect">
            <a:avLst>
              <a:gd name="adj" fmla="val 18671"/>
            </a:avLst>
          </a:prstGeom>
          <a:solidFill>
            <a:srgbClr val="003180"/>
          </a:solidFill>
          <a:ln w="7620">
            <a:solidFill>
              <a:srgbClr val="194A99"/>
            </a:solidFill>
            <a:prstDash val="solid"/>
          </a:ln>
        </p:spPr>
      </p:sp>
      <p:pic>
        <p:nvPicPr>
          <p:cNvPr id="4" name="Image 0" descr="preencoded.png"/>
          <p:cNvPicPr>
            <a:picLocks noChangeAspect="1"/>
          </p:cNvPicPr>
          <p:nvPr/>
        </p:nvPicPr>
        <p:blipFill>
          <a:blip r:embed="rId3"/>
          <a:stretch>
            <a:fillRect/>
          </a:stretch>
        </p:blipFill>
        <p:spPr>
          <a:xfrm>
            <a:off x="817007" y="2479953"/>
            <a:ext cx="316230" cy="395288"/>
          </a:xfrm>
          <a:prstGeom prst="rect">
            <a:avLst/>
          </a:prstGeom>
        </p:spPr>
      </p:pic>
      <p:sp>
        <p:nvSpPr>
          <p:cNvPr id="5" name="Text 2"/>
          <p:cNvSpPr/>
          <p:nvPr/>
        </p:nvSpPr>
        <p:spPr>
          <a:xfrm>
            <a:off x="1423154" y="2512814"/>
            <a:ext cx="3823454" cy="32944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Samsung's Market Leadership</a:t>
            </a:r>
            <a:endParaRPr lang="en-US" sz="2050" dirty="0"/>
          </a:p>
        </p:txBody>
      </p:sp>
      <p:sp>
        <p:nvSpPr>
          <p:cNvPr id="6" name="Text 3"/>
          <p:cNvSpPr/>
          <p:nvPr/>
        </p:nvSpPr>
        <p:spPr>
          <a:xfrm>
            <a:off x="1423154" y="2968704"/>
            <a:ext cx="5760363" cy="1011912"/>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Samsung stands out as the most diverse brand, with extensive offerings across all price segments and a wide range of specifications.</a:t>
            </a:r>
            <a:endParaRPr lang="en-US" sz="1650" dirty="0"/>
          </a:p>
        </p:txBody>
      </p:sp>
      <p:sp>
        <p:nvSpPr>
          <p:cNvPr id="7" name="Shape 4"/>
          <p:cNvSpPr/>
          <p:nvPr/>
        </p:nvSpPr>
        <p:spPr>
          <a:xfrm>
            <a:off x="7447002" y="2440424"/>
            <a:ext cx="474345" cy="474345"/>
          </a:xfrm>
          <a:prstGeom prst="roundRect">
            <a:avLst>
              <a:gd name="adj" fmla="val 18671"/>
            </a:avLst>
          </a:prstGeom>
          <a:solidFill>
            <a:srgbClr val="003180"/>
          </a:solidFill>
          <a:ln w="7620">
            <a:solidFill>
              <a:srgbClr val="194A99"/>
            </a:solidFill>
            <a:prstDash val="solid"/>
          </a:ln>
        </p:spPr>
      </p:sp>
      <p:pic>
        <p:nvPicPr>
          <p:cNvPr id="8" name="Image 1" descr="preencoded.png"/>
          <p:cNvPicPr>
            <a:picLocks noChangeAspect="1"/>
          </p:cNvPicPr>
          <p:nvPr/>
        </p:nvPicPr>
        <p:blipFill>
          <a:blip r:embed="rId4"/>
          <a:stretch>
            <a:fillRect/>
          </a:stretch>
        </p:blipFill>
        <p:spPr>
          <a:xfrm>
            <a:off x="7526060" y="2479953"/>
            <a:ext cx="316230" cy="395288"/>
          </a:xfrm>
          <a:prstGeom prst="rect">
            <a:avLst/>
          </a:prstGeom>
        </p:spPr>
      </p:pic>
      <p:sp>
        <p:nvSpPr>
          <p:cNvPr id="9" name="Text 5"/>
          <p:cNvSpPr/>
          <p:nvPr/>
        </p:nvSpPr>
        <p:spPr>
          <a:xfrm>
            <a:off x="8132207" y="2512814"/>
            <a:ext cx="3597473" cy="32944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Dominant Market Segments</a:t>
            </a:r>
            <a:endParaRPr lang="en-US" sz="2050" dirty="0"/>
          </a:p>
        </p:txBody>
      </p:sp>
      <p:sp>
        <p:nvSpPr>
          <p:cNvPr id="10" name="Text 6"/>
          <p:cNvSpPr/>
          <p:nvPr/>
        </p:nvSpPr>
        <p:spPr>
          <a:xfrm>
            <a:off x="8132207" y="2968704"/>
            <a:ext cx="5760363" cy="1011912"/>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The mid-range and premium segments are the primary drivers of the Flipkart marketplace, indicating a strong consumer appetite for higher-value devices.</a:t>
            </a:r>
            <a:endParaRPr lang="en-US" sz="1650" dirty="0"/>
          </a:p>
        </p:txBody>
      </p:sp>
      <p:sp>
        <p:nvSpPr>
          <p:cNvPr id="11" name="Shape 7"/>
          <p:cNvSpPr/>
          <p:nvPr/>
        </p:nvSpPr>
        <p:spPr>
          <a:xfrm>
            <a:off x="737949" y="4402336"/>
            <a:ext cx="474345" cy="474345"/>
          </a:xfrm>
          <a:prstGeom prst="roundRect">
            <a:avLst>
              <a:gd name="adj" fmla="val 18671"/>
            </a:avLst>
          </a:prstGeom>
          <a:solidFill>
            <a:srgbClr val="003180"/>
          </a:solidFill>
          <a:ln w="7620">
            <a:solidFill>
              <a:srgbClr val="194A99"/>
            </a:solidFill>
            <a:prstDash val="solid"/>
          </a:ln>
        </p:spPr>
      </p:sp>
      <p:pic>
        <p:nvPicPr>
          <p:cNvPr id="12" name="Image 2" descr="preencoded.png"/>
          <p:cNvPicPr>
            <a:picLocks noChangeAspect="1"/>
          </p:cNvPicPr>
          <p:nvPr/>
        </p:nvPicPr>
        <p:blipFill>
          <a:blip r:embed="rId5"/>
          <a:stretch>
            <a:fillRect/>
          </a:stretch>
        </p:blipFill>
        <p:spPr>
          <a:xfrm>
            <a:off x="817007" y="4441865"/>
            <a:ext cx="316230" cy="395288"/>
          </a:xfrm>
          <a:prstGeom prst="rect">
            <a:avLst/>
          </a:prstGeom>
        </p:spPr>
      </p:pic>
      <p:sp>
        <p:nvSpPr>
          <p:cNvPr id="13" name="Text 8"/>
          <p:cNvSpPr/>
          <p:nvPr/>
        </p:nvSpPr>
        <p:spPr>
          <a:xfrm>
            <a:off x="1423154" y="4474726"/>
            <a:ext cx="4553188" cy="32944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Popular Specification Combinations</a:t>
            </a:r>
            <a:endParaRPr lang="en-US" sz="2050" dirty="0"/>
          </a:p>
        </p:txBody>
      </p:sp>
      <p:sp>
        <p:nvSpPr>
          <p:cNvPr id="14" name="Text 9"/>
          <p:cNvSpPr/>
          <p:nvPr/>
        </p:nvSpPr>
        <p:spPr>
          <a:xfrm>
            <a:off x="1423154" y="4930616"/>
            <a:ext cx="5760363" cy="1011912"/>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The 4GB/64GB configuration remains the most popular, particularly for budget and mid-tier phones, while higher specifications cater to premium demands.</a:t>
            </a:r>
            <a:endParaRPr lang="en-US" sz="1650" dirty="0"/>
          </a:p>
        </p:txBody>
      </p:sp>
      <p:sp>
        <p:nvSpPr>
          <p:cNvPr id="15" name="Shape 10"/>
          <p:cNvSpPr/>
          <p:nvPr/>
        </p:nvSpPr>
        <p:spPr>
          <a:xfrm>
            <a:off x="7447002" y="4402336"/>
            <a:ext cx="474345" cy="474345"/>
          </a:xfrm>
          <a:prstGeom prst="roundRect">
            <a:avLst>
              <a:gd name="adj" fmla="val 18671"/>
            </a:avLst>
          </a:prstGeom>
          <a:solidFill>
            <a:srgbClr val="003180"/>
          </a:solidFill>
          <a:ln w="7620">
            <a:solidFill>
              <a:srgbClr val="194A99"/>
            </a:solidFill>
            <a:prstDash val="solid"/>
          </a:ln>
        </p:spPr>
      </p:sp>
      <p:pic>
        <p:nvPicPr>
          <p:cNvPr id="16" name="Image 3" descr="preencoded.png"/>
          <p:cNvPicPr>
            <a:picLocks noChangeAspect="1"/>
          </p:cNvPicPr>
          <p:nvPr/>
        </p:nvPicPr>
        <p:blipFill>
          <a:blip r:embed="rId6"/>
          <a:stretch>
            <a:fillRect/>
          </a:stretch>
        </p:blipFill>
        <p:spPr>
          <a:xfrm>
            <a:off x="7526060" y="4441865"/>
            <a:ext cx="316230" cy="395288"/>
          </a:xfrm>
          <a:prstGeom prst="rect">
            <a:avLst/>
          </a:prstGeom>
        </p:spPr>
      </p:pic>
      <p:sp>
        <p:nvSpPr>
          <p:cNvPr id="17" name="Text 11"/>
          <p:cNvSpPr/>
          <p:nvPr/>
        </p:nvSpPr>
        <p:spPr>
          <a:xfrm>
            <a:off x="8132207" y="4474726"/>
            <a:ext cx="2635806" cy="329446"/>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Brand Positioning</a:t>
            </a:r>
            <a:endParaRPr lang="en-US" sz="2050" dirty="0"/>
          </a:p>
        </p:txBody>
      </p:sp>
      <p:sp>
        <p:nvSpPr>
          <p:cNvPr id="18" name="Text 12"/>
          <p:cNvSpPr/>
          <p:nvPr/>
        </p:nvSpPr>
        <p:spPr>
          <a:xfrm>
            <a:off x="8132207" y="4930616"/>
            <a:ext cx="5760363" cy="1349216"/>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Apple is firmly positioned in the premium category, whereas brands like Infinix and GIONEE primarily focus on the budget-conscious consumer, highlighting varied strategic approaches.</a:t>
            </a:r>
            <a:endParaRPr lang="en-US" sz="1650" dirty="0"/>
          </a:p>
        </p:txBody>
      </p:sp>
      <p:sp>
        <p:nvSpPr>
          <p:cNvPr id="19" name="Text 13"/>
          <p:cNvSpPr/>
          <p:nvPr/>
        </p:nvSpPr>
        <p:spPr>
          <a:xfrm>
            <a:off x="737949" y="6517005"/>
            <a:ext cx="13154501" cy="1011912"/>
          </a:xfrm>
          <a:prstGeom prst="rect">
            <a:avLst/>
          </a:prstGeom>
          <a:noFill/>
          <a:ln/>
        </p:spPr>
        <p:txBody>
          <a:bodyPr wrap="square" lIns="0" tIns="0" rIns="0" bIns="0" rtlCol="0" anchor="t"/>
          <a:lstStyle/>
          <a:p>
            <a:pPr marL="0" indent="0" algn="l">
              <a:lnSpc>
                <a:spcPts val="2650"/>
              </a:lnSpc>
              <a:buNone/>
            </a:pPr>
            <a:r>
              <a:rPr lang="en-US" sz="1650" dirty="0">
                <a:solidFill>
                  <a:srgbClr val="E2E6E9"/>
                </a:solidFill>
                <a:latin typeface="Merriweather" pitchFamily="34" charset="0"/>
                <a:ea typeface="Merriweather" pitchFamily="34" charset="-122"/>
                <a:cs typeface="Merriweather" pitchFamily="34" charset="-120"/>
              </a:rPr>
              <a:t>These key takeaways provide a foundational understanding of the current mobile market landscape. Samsung's broad appeal, the dominance of mid-range and premium segments, and the clear preference for specific RAM/storage combinations underscore the dynamic nature of consumer demand and competitive strategies.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2229" y="545425"/>
            <a:ext cx="13245941" cy="1236107"/>
          </a:xfrm>
          <a:prstGeom prst="rect">
            <a:avLst/>
          </a:prstGeom>
          <a:noFill/>
          <a:ln/>
        </p:spPr>
        <p:txBody>
          <a:bodyPr wrap="square" lIns="0" tIns="0" rIns="0" bIns="0" rtlCol="0" anchor="t"/>
          <a:lstStyle/>
          <a:p>
            <a:pPr marL="0" indent="0" algn="l">
              <a:lnSpc>
                <a:spcPts val="4850"/>
              </a:lnSpc>
              <a:buNone/>
            </a:pPr>
            <a:r>
              <a:rPr lang="en-US" sz="3850" dirty="0">
                <a:solidFill>
                  <a:srgbClr val="F5F0F0"/>
                </a:solidFill>
                <a:latin typeface="Merriweather" pitchFamily="34" charset="0"/>
                <a:ea typeface="Merriweather" pitchFamily="34" charset="-122"/>
                <a:cs typeface="Merriweather" pitchFamily="34" charset="-120"/>
              </a:rPr>
              <a:t>Recommendations for Market Expansion and Improvement</a:t>
            </a:r>
            <a:endParaRPr lang="en-US" sz="3850" dirty="0"/>
          </a:p>
        </p:txBody>
      </p:sp>
      <p:sp>
        <p:nvSpPr>
          <p:cNvPr id="3" name="Shape 1"/>
          <p:cNvSpPr/>
          <p:nvPr/>
        </p:nvSpPr>
        <p:spPr>
          <a:xfrm>
            <a:off x="692229" y="3067050"/>
            <a:ext cx="3088958" cy="197763"/>
          </a:xfrm>
          <a:prstGeom prst="roundRect">
            <a:avLst>
              <a:gd name="adj" fmla="val 42007"/>
            </a:avLst>
          </a:prstGeom>
          <a:solidFill>
            <a:srgbClr val="003180"/>
          </a:solidFill>
          <a:ln w="7620">
            <a:solidFill>
              <a:srgbClr val="194A99"/>
            </a:solidFill>
            <a:prstDash val="solid"/>
          </a:ln>
        </p:spPr>
      </p:sp>
      <p:sp>
        <p:nvSpPr>
          <p:cNvPr id="4" name="Text 2"/>
          <p:cNvSpPr/>
          <p:nvPr/>
        </p:nvSpPr>
        <p:spPr>
          <a:xfrm>
            <a:off x="692229" y="3561398"/>
            <a:ext cx="3088958" cy="618173"/>
          </a:xfrm>
          <a:prstGeom prst="rect">
            <a:avLst/>
          </a:prstGeom>
          <a:noFill/>
          <a:ln/>
        </p:spPr>
        <p:txBody>
          <a:bodyPr wrap="squar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Brand Expansion Strategy</a:t>
            </a:r>
            <a:endParaRPr lang="en-US" sz="1900" dirty="0"/>
          </a:p>
        </p:txBody>
      </p:sp>
      <p:sp>
        <p:nvSpPr>
          <p:cNvPr id="5" name="Text 3"/>
          <p:cNvSpPr/>
          <p:nvPr/>
        </p:nvSpPr>
        <p:spPr>
          <a:xfrm>
            <a:off x="692229" y="4298156"/>
            <a:ext cx="3088958" cy="2214443"/>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Mid-tier brands should explore opportunities to enter the premium market, while premium brands could consider introducing budget variants to capture emerging market shares.</a:t>
            </a:r>
            <a:endParaRPr lang="en-US" sz="1550" dirty="0"/>
          </a:p>
        </p:txBody>
      </p:sp>
      <p:sp>
        <p:nvSpPr>
          <p:cNvPr id="6" name="Shape 4"/>
          <p:cNvSpPr/>
          <p:nvPr/>
        </p:nvSpPr>
        <p:spPr>
          <a:xfrm>
            <a:off x="4077772" y="2770346"/>
            <a:ext cx="3089077" cy="197763"/>
          </a:xfrm>
          <a:prstGeom prst="roundRect">
            <a:avLst>
              <a:gd name="adj" fmla="val 42007"/>
            </a:avLst>
          </a:prstGeom>
          <a:solidFill>
            <a:srgbClr val="003180"/>
          </a:solidFill>
          <a:ln w="7620">
            <a:solidFill>
              <a:srgbClr val="194A99"/>
            </a:solidFill>
            <a:prstDash val="solid"/>
          </a:ln>
        </p:spPr>
      </p:sp>
      <p:sp>
        <p:nvSpPr>
          <p:cNvPr id="7" name="Text 5"/>
          <p:cNvSpPr/>
          <p:nvPr/>
        </p:nvSpPr>
        <p:spPr>
          <a:xfrm>
            <a:off x="4077772" y="3264694"/>
            <a:ext cx="2836664" cy="309086"/>
          </a:xfrm>
          <a:prstGeom prst="rect">
            <a:avLst/>
          </a:prstGeom>
          <a:noFill/>
          <a:ln/>
        </p:spPr>
        <p:txBody>
          <a:bodyPr wrap="non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Spec-Based Promotions</a:t>
            </a:r>
            <a:endParaRPr lang="en-US" sz="1900" dirty="0"/>
          </a:p>
        </p:txBody>
      </p:sp>
      <p:sp>
        <p:nvSpPr>
          <p:cNvPr id="8" name="Text 6"/>
          <p:cNvSpPr/>
          <p:nvPr/>
        </p:nvSpPr>
        <p:spPr>
          <a:xfrm>
            <a:off x="4077772" y="3692366"/>
            <a:ext cx="3089077" cy="1581745"/>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Focus marketing and sales campaigns on the most popular configurations, such as 4GB/64GB and 6GB/128GB, to maximize sales effectiveness.</a:t>
            </a:r>
            <a:endParaRPr lang="en-US" sz="1550" dirty="0"/>
          </a:p>
        </p:txBody>
      </p:sp>
      <p:sp>
        <p:nvSpPr>
          <p:cNvPr id="9" name="Shape 7"/>
          <p:cNvSpPr/>
          <p:nvPr/>
        </p:nvSpPr>
        <p:spPr>
          <a:xfrm>
            <a:off x="7463433" y="2473643"/>
            <a:ext cx="3089077" cy="197763"/>
          </a:xfrm>
          <a:prstGeom prst="roundRect">
            <a:avLst>
              <a:gd name="adj" fmla="val 42007"/>
            </a:avLst>
          </a:prstGeom>
          <a:solidFill>
            <a:srgbClr val="003180"/>
          </a:solidFill>
          <a:ln w="7620">
            <a:solidFill>
              <a:srgbClr val="194A99"/>
            </a:solidFill>
            <a:prstDash val="solid"/>
          </a:ln>
        </p:spPr>
      </p:sp>
      <p:sp>
        <p:nvSpPr>
          <p:cNvPr id="10" name="Text 8"/>
          <p:cNvSpPr/>
          <p:nvPr/>
        </p:nvSpPr>
        <p:spPr>
          <a:xfrm>
            <a:off x="7463433" y="2967990"/>
            <a:ext cx="3089077" cy="618173"/>
          </a:xfrm>
          <a:prstGeom prst="rect">
            <a:avLst/>
          </a:prstGeom>
          <a:noFill/>
          <a:ln/>
        </p:spPr>
        <p:txBody>
          <a:bodyPr wrap="squar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Segment-Specific Cataloging</a:t>
            </a:r>
            <a:endParaRPr lang="en-US" sz="1900" dirty="0"/>
          </a:p>
        </p:txBody>
      </p:sp>
      <p:sp>
        <p:nvSpPr>
          <p:cNvPr id="11" name="Text 9"/>
          <p:cNvSpPr/>
          <p:nvPr/>
        </p:nvSpPr>
        <p:spPr>
          <a:xfrm>
            <a:off x="7463433" y="3704749"/>
            <a:ext cx="3089077" cy="1898094"/>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Implement the established price segmentation model for enhanced filtering and search experiences on e-commerce platforms, improving user navigation.</a:t>
            </a:r>
            <a:endParaRPr lang="en-US" sz="1550" dirty="0"/>
          </a:p>
        </p:txBody>
      </p:sp>
      <p:sp>
        <p:nvSpPr>
          <p:cNvPr id="12" name="Shape 10"/>
          <p:cNvSpPr/>
          <p:nvPr/>
        </p:nvSpPr>
        <p:spPr>
          <a:xfrm>
            <a:off x="10849094" y="2177058"/>
            <a:ext cx="3089077" cy="197763"/>
          </a:xfrm>
          <a:prstGeom prst="roundRect">
            <a:avLst>
              <a:gd name="adj" fmla="val 42007"/>
            </a:avLst>
          </a:prstGeom>
          <a:solidFill>
            <a:srgbClr val="003180"/>
          </a:solidFill>
          <a:ln w="7620">
            <a:solidFill>
              <a:srgbClr val="194A99"/>
            </a:solidFill>
            <a:prstDash val="solid"/>
          </a:ln>
        </p:spPr>
      </p:sp>
      <p:sp>
        <p:nvSpPr>
          <p:cNvPr id="13" name="Text 11"/>
          <p:cNvSpPr/>
          <p:nvPr/>
        </p:nvSpPr>
        <p:spPr>
          <a:xfrm>
            <a:off x="10849094" y="2671405"/>
            <a:ext cx="3089077" cy="618173"/>
          </a:xfrm>
          <a:prstGeom prst="rect">
            <a:avLst/>
          </a:prstGeom>
          <a:noFill/>
          <a:ln/>
        </p:spPr>
        <p:txBody>
          <a:bodyPr wrap="square" lIns="0" tIns="0" rIns="0" bIns="0" rtlCol="0" anchor="t"/>
          <a:lstStyle/>
          <a:p>
            <a:pPr marL="0" indent="0" algn="l">
              <a:lnSpc>
                <a:spcPts val="2400"/>
              </a:lnSpc>
              <a:buNone/>
            </a:pPr>
            <a:r>
              <a:rPr lang="en-US" sz="1900" dirty="0">
                <a:solidFill>
                  <a:srgbClr val="E2E6E9"/>
                </a:solidFill>
                <a:latin typeface="Merriweather" pitchFamily="34" charset="0"/>
                <a:ea typeface="Merriweather" pitchFamily="34" charset="-122"/>
                <a:cs typeface="Merriweather" pitchFamily="34" charset="-120"/>
              </a:rPr>
              <a:t>Data Consistency &amp; Dashboarding</a:t>
            </a:r>
            <a:endParaRPr lang="en-US" sz="1900" dirty="0"/>
          </a:p>
        </p:txBody>
      </p:sp>
      <p:sp>
        <p:nvSpPr>
          <p:cNvPr id="14" name="Text 12"/>
          <p:cNvSpPr/>
          <p:nvPr/>
        </p:nvSpPr>
        <p:spPr>
          <a:xfrm>
            <a:off x="10849094" y="3408164"/>
            <a:ext cx="3089077" cy="2214443"/>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Ensure consistent product specifications (RAM, Storage) to improve data quality and user experience. Develop an interactive Power BI dashboard with key filters for dynamic analysis.</a:t>
            </a:r>
            <a:endParaRPr lang="en-US" sz="1550" dirty="0"/>
          </a:p>
        </p:txBody>
      </p:sp>
      <p:sp>
        <p:nvSpPr>
          <p:cNvPr id="15" name="Text 13"/>
          <p:cNvSpPr/>
          <p:nvPr/>
        </p:nvSpPr>
        <p:spPr>
          <a:xfrm>
            <a:off x="692229" y="6735008"/>
            <a:ext cx="13245941" cy="949047"/>
          </a:xfrm>
          <a:prstGeom prst="rect">
            <a:avLst/>
          </a:prstGeom>
          <a:noFill/>
          <a:ln/>
        </p:spPr>
        <p:txBody>
          <a:bodyPr wrap="square" lIns="0" tIns="0" rIns="0" bIns="0" rtlCol="0" anchor="t"/>
          <a:lstStyle/>
          <a:p>
            <a:pPr marL="0" indent="0" algn="l">
              <a:lnSpc>
                <a:spcPts val="2450"/>
              </a:lnSpc>
              <a:buNone/>
            </a:pPr>
            <a:r>
              <a:rPr lang="en-US" sz="1550" dirty="0">
                <a:solidFill>
                  <a:srgbClr val="E2E6E9"/>
                </a:solidFill>
                <a:latin typeface="Merriweather" pitchFamily="34" charset="0"/>
                <a:ea typeface="Merriweather" pitchFamily="34" charset="-122"/>
                <a:cs typeface="Merriweather" pitchFamily="34" charset="-120"/>
              </a:rPr>
              <a:t>Implementing these recommendations will not only drive strategic growth but also enhance the overall user experience and data integrity within the mobile market. By leveraging these insights, businesses can make more informed decisions, optimize their product offerings, and strengthen their market position.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1089</Words>
  <Application>Microsoft Office PowerPoint</Application>
  <PresentationFormat>Custom</PresentationFormat>
  <Paragraphs>104</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Merriweather Bold</vt:lpstr>
      <vt:lpstr>Calibri</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Purushottam Mitra</cp:lastModifiedBy>
  <cp:revision>13</cp:revision>
  <dcterms:created xsi:type="dcterms:W3CDTF">2025-06-07T13:04:15Z</dcterms:created>
  <dcterms:modified xsi:type="dcterms:W3CDTF">2025-06-07T13:59:49Z</dcterms:modified>
</cp:coreProperties>
</file>